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OpenSans-italic.fntdata"/><Relationship Id="rId30" Type="http://schemas.openxmlformats.org/officeDocument/2006/relationships/slide" Target="slides/slide25.xml"/><Relationship Id="rId74" Type="http://schemas.openxmlformats.org/officeDocument/2006/relationships/font" Target="fonts/OpenSans-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pen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5adb22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5adb2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c5adb22d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c5adb22d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c5adb22d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c5adb22d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c5adb22d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c5adb22d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c5adb22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c5adb22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5adb22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c5adb22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c5adb22d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c5adb22d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c5adb22d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c5adb22d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c5adb22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c5adb22d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5adb22d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5adb22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c5adb22d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c5adb22d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c5adb22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c5adb22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c5adb22d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c5adb22d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c5adb22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c5adb22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c5adb22d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c5adb22d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5adb22d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5adb22d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c5adb22d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c5adb22d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c5adb22d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c5adb22d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c5adb22d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5adb22d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c5adb22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6c5adb22df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c5adb22d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6c5adb22df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c5adb22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6c5adb22df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c5adb22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c5adb22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c5adb22d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6c5adb22d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c5adb22d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6c5adb22d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c5adb22d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c5adb22df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c5adb22d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6c5adb22df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c5adb22d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6c5adb22df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c5adb22d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6c5adb22df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b767a3f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7b767a3ff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c5adb22d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c5adb22d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c5adb22df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c5adb22d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c644684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c644684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c6120b2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c6120b2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c644684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c644684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c644684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c644684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c644684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c644684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c6446842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c6446842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c5adb22df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c5adb22df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c5adb22df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c5adb22d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b767a3f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b767a3f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c5adb22d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6c5adb22df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c6120b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6c6120b2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c5adb22d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6c5adb22df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c5adb22d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c5adb22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c5adb22df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6c5adb22df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c5adb22d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6c5adb22df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c5adb22d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6c5adb22df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c5adb22d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6c5adb22df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c5adb22d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6c5adb22df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c6446842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6c6446842f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c644684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c6446842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c644684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c644684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c6446842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6446842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c6446842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c6446842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c5adb22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c5adb22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c6446842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c6446842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c6446842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c6446842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c6446842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c6446842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c6446842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c6446842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c5adb22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c5adb22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c5adb22d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c5adb22d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c5adb22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c5adb22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1.jpg"/><Relationship Id="rId4"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55.jpg"/><Relationship Id="rId5"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50.png"/><Relationship Id="rId6"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datarobot.com/wiki/supervised-machine-learning/" TargetMode="External"/><Relationship Id="rId4" Type="http://schemas.openxmlformats.org/officeDocument/2006/relationships/hyperlink" Target="https://www.datarobot.com/wiki/regression/" TargetMode="External"/><Relationship Id="rId5" Type="http://schemas.openxmlformats.org/officeDocument/2006/relationships/hyperlink" Target="https://www.datarobot.com/wiki/classification/" TargetMode="External"/><Relationship Id="rId6"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datarobot.com/wiki/supervised-machine-learning/" TargetMode="External"/><Relationship Id="rId4" Type="http://schemas.openxmlformats.org/officeDocument/2006/relationships/hyperlink" Target="https://www.datarobot.com/wiki/unsupervised-machine-learning/" TargetMode="External"/><Relationship Id="rId5" Type="http://schemas.openxmlformats.org/officeDocument/2006/relationships/hyperlink" Target="https://www.datarobot.com/wiki/machine-learning/" TargetMode="External"/><Relationship Id="rId6" Type="http://schemas.openxmlformats.org/officeDocument/2006/relationships/hyperlink" Target="https://www.datarobot.com/wiki/algorithm/" TargetMode="External"/><Relationship Id="rId7" Type="http://schemas.openxmlformats.org/officeDocument/2006/relationships/hyperlink" Target="https://www.datarobot.com/wiki/targ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11325" y="125250"/>
            <a:ext cx="8907300" cy="4954500"/>
          </a:xfrm>
          <a:prstGeom prst="rect">
            <a:avLst/>
          </a:prstGeom>
          <a:solidFill>
            <a:srgbClr val="3333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 </a:t>
            </a:r>
            <a:r>
              <a:rPr b="1" lang="en" sz="3000">
                <a:solidFill>
                  <a:schemeClr val="lt1"/>
                </a:solidFill>
                <a:latin typeface="Roboto"/>
                <a:ea typeface="Roboto"/>
                <a:cs typeface="Roboto"/>
                <a:sym typeface="Roboto"/>
              </a:rPr>
              <a:t>Basics of Machine Learning</a:t>
            </a:r>
            <a:endParaRPr b="1" sz="30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cxnSp>
        <p:nvCxnSpPr>
          <p:cNvPr id="55" name="Google Shape;55;p13"/>
          <p:cNvCxnSpPr/>
          <p:nvPr/>
        </p:nvCxnSpPr>
        <p:spPr>
          <a:xfrm flipH="1" rot="10800000">
            <a:off x="67775" y="4601450"/>
            <a:ext cx="8899800" cy="26100"/>
          </a:xfrm>
          <a:prstGeom prst="straightConnector1">
            <a:avLst/>
          </a:prstGeom>
          <a:noFill/>
          <a:ln cap="flat" cmpd="sng" w="38100">
            <a:solidFill>
              <a:srgbClr val="CC6633"/>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nvSpPr>
        <p:spPr>
          <a:xfrm>
            <a:off x="88850" y="69100"/>
            <a:ext cx="8944500" cy="4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Reinforcement Learning Process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12" name="Google Shape;112;p22"/>
          <p:cNvSpPr txBox="1"/>
          <p:nvPr/>
        </p:nvSpPr>
        <p:spPr>
          <a:xfrm>
            <a:off x="177700" y="533100"/>
            <a:ext cx="8855700" cy="4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We Define a discount rate called gamma. It must be between 0 and 1</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larger gamma, the smaller discount. This means the learning agent cares more about the long term reward</a:t>
            </a:r>
            <a:endParaRPr sz="1200">
              <a:solidFill>
                <a:schemeClr val="dk1"/>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On the other hand, the smaller the gamma, the bigger the discount. This means our agent cares more about the short term  reward</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pic>
        <p:nvPicPr>
          <p:cNvPr id="113" name="Google Shape;113;p22"/>
          <p:cNvPicPr preferRelativeResize="0"/>
          <p:nvPr/>
        </p:nvPicPr>
        <p:blipFill>
          <a:blip r:embed="rId3">
            <a:alphaModFix/>
          </a:blip>
          <a:stretch>
            <a:fillRect/>
          </a:stretch>
        </p:blipFill>
        <p:spPr>
          <a:xfrm>
            <a:off x="2287800" y="2339750"/>
            <a:ext cx="3361373" cy="1137576"/>
          </a:xfrm>
          <a:prstGeom prst="rect">
            <a:avLst/>
          </a:prstGeom>
          <a:noFill/>
          <a:ln cap="flat" cmpd="sng" w="9525">
            <a:solidFill>
              <a:srgbClr val="666666"/>
            </a:solidFill>
            <a:prstDash val="solid"/>
            <a:round/>
            <a:headEnd len="sm" w="sm" type="none"/>
            <a:tailEnd len="sm" w="sm" type="none"/>
          </a:ln>
        </p:spPr>
      </p:pic>
      <p:sp>
        <p:nvSpPr>
          <p:cNvPr id="114" name="Google Shape;114;p22"/>
          <p:cNvSpPr txBox="1"/>
          <p:nvPr/>
        </p:nvSpPr>
        <p:spPr>
          <a:xfrm>
            <a:off x="345525" y="3593550"/>
            <a:ext cx="8579100" cy="13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0A23"/>
                </a:solidFill>
                <a:highlight>
                  <a:srgbClr val="FFFFFF"/>
                </a:highlight>
                <a:latin typeface="Roboto"/>
                <a:ea typeface="Roboto"/>
                <a:cs typeface="Roboto"/>
                <a:sym typeface="Roboto"/>
              </a:rPr>
              <a:t>To be simple, each reward will be discounted by gamma to the exponent of the time step. As the time step increases, the cat gets closer to us, so the future reward is less and less probable to happen</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nvSpPr>
        <p:spPr>
          <a:xfrm>
            <a:off x="111325" y="125250"/>
            <a:ext cx="8907300" cy="4954500"/>
          </a:xfrm>
          <a:prstGeom prst="rect">
            <a:avLst/>
          </a:prstGeom>
          <a:solidFill>
            <a:srgbClr val="3333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 </a:t>
            </a:r>
            <a:r>
              <a:rPr b="1" lang="en" sz="3000">
                <a:solidFill>
                  <a:schemeClr val="lt1"/>
                </a:solidFill>
                <a:latin typeface="Roboto"/>
                <a:ea typeface="Roboto"/>
                <a:cs typeface="Roboto"/>
                <a:sym typeface="Roboto"/>
              </a:rPr>
              <a:t>Basics of Machine Learning(Sub Module - 2)</a:t>
            </a:r>
            <a:endParaRPr b="1" sz="30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cxnSp>
        <p:nvCxnSpPr>
          <p:cNvPr id="120" name="Google Shape;120;p23"/>
          <p:cNvCxnSpPr/>
          <p:nvPr/>
        </p:nvCxnSpPr>
        <p:spPr>
          <a:xfrm flipH="1" rot="10800000">
            <a:off x="67775" y="4601450"/>
            <a:ext cx="8899800" cy="26100"/>
          </a:xfrm>
          <a:prstGeom prst="straightConnector1">
            <a:avLst/>
          </a:prstGeom>
          <a:noFill/>
          <a:ln cap="flat" cmpd="sng" w="38100">
            <a:solidFill>
              <a:srgbClr val="CC6633"/>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nvSpPr>
        <p:spPr>
          <a:xfrm>
            <a:off x="118475" y="118475"/>
            <a:ext cx="8914800" cy="49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sp>
        <p:nvSpPr>
          <p:cNvPr id="126" name="Google Shape;126;p24"/>
          <p:cNvSpPr txBox="1"/>
          <p:nvPr/>
        </p:nvSpPr>
        <p:spPr>
          <a:xfrm>
            <a:off x="128350" y="69100"/>
            <a:ext cx="8944500" cy="49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Supervised Machine Learning</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Supervised learning is when model gets trained on Labelled Dataset. Labelled Dataset is one which have both input and output parameters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Types of Supervised Machine Learning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Classification</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Examples of Supervised Machine Learning Algorithms</a:t>
            </a:r>
            <a:endParaRPr b="1">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Linear Regression</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K-Nearest Neighbor</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Gaussian Naive Bayes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Decision Tree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Support Vector Machine(SVM)</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Random Forest</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nvSpPr>
        <p:spPr>
          <a:xfrm>
            <a:off x="118475" y="118475"/>
            <a:ext cx="8914800" cy="49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sp>
        <p:nvSpPr>
          <p:cNvPr id="132" name="Google Shape;132;p25"/>
          <p:cNvSpPr txBox="1"/>
          <p:nvPr/>
        </p:nvSpPr>
        <p:spPr>
          <a:xfrm>
            <a:off x="128350" y="69100"/>
            <a:ext cx="8944500" cy="49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Linear Regression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 sz="1800">
                <a:solidFill>
                  <a:srgbClr val="0C5CA5"/>
                </a:solidFill>
              </a:rPr>
              <a:t>A supervised learning algorithm that learns from set of training samples. It estimates relationship between a dependent variable(target/label) and one or more independent variable(predictors)</a:t>
            </a:r>
            <a:endParaRPr sz="1800">
              <a:solidFill>
                <a:srgbClr val="0C5CA5"/>
              </a:solidFill>
            </a:endParaRPr>
          </a:p>
          <a:p>
            <a:pPr indent="0" lvl="0" marL="0" rtl="0" algn="l">
              <a:spcBef>
                <a:spcPts val="210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133" name="Google Shape;133;p25"/>
          <p:cNvPicPr preferRelativeResize="0"/>
          <p:nvPr/>
        </p:nvPicPr>
        <p:blipFill>
          <a:blip r:embed="rId3">
            <a:alphaModFix/>
          </a:blip>
          <a:stretch>
            <a:fillRect/>
          </a:stretch>
        </p:blipFill>
        <p:spPr>
          <a:xfrm>
            <a:off x="4890175" y="1960975"/>
            <a:ext cx="3787151" cy="297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nvSpPr>
        <p:spPr>
          <a:xfrm>
            <a:off x="0" y="0"/>
            <a:ext cx="9060600" cy="5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solidFill>
                <a:srgbClr val="ED600E"/>
              </a:solidFill>
            </a:endParaRPr>
          </a:p>
          <a:p>
            <a:pPr indent="0" lvl="0" marL="0" rtl="0" algn="l">
              <a:lnSpc>
                <a:spcPct val="115000"/>
              </a:lnSpc>
              <a:spcBef>
                <a:spcPts val="2100"/>
              </a:spcBef>
              <a:spcAft>
                <a:spcPts val="0"/>
              </a:spcAft>
              <a:buNone/>
            </a:pPr>
            <a:r>
              <a:rPr b="1" lang="en" sz="2400">
                <a:solidFill>
                  <a:srgbClr val="ED600E"/>
                </a:solidFill>
              </a:rPr>
              <a:t> Objective of Linear Regression</a:t>
            </a:r>
            <a:endParaRPr b="1" sz="2400">
              <a:solidFill>
                <a:srgbClr val="ED600E"/>
              </a:solidFill>
            </a:endParaRPr>
          </a:p>
          <a:p>
            <a:pPr indent="0" lvl="0" marL="228600" rtl="0" algn="l">
              <a:lnSpc>
                <a:spcPct val="115000"/>
              </a:lnSpc>
              <a:spcBef>
                <a:spcPts val="2100"/>
              </a:spcBef>
              <a:spcAft>
                <a:spcPts val="0"/>
              </a:spcAft>
              <a:buNone/>
            </a:pPr>
            <a:r>
              <a:rPr lang="en" sz="1800">
                <a:solidFill>
                  <a:srgbClr val="0C5CA5"/>
                </a:solidFill>
              </a:rPr>
              <a:t>Establish if there is a relationship between two variables</a:t>
            </a:r>
            <a:endParaRPr sz="1800">
              <a:solidFill>
                <a:srgbClr val="0C5CA5"/>
              </a:solidFill>
            </a:endParaRPr>
          </a:p>
          <a:p>
            <a:pPr indent="0" lvl="0" marL="228600" rtl="0" algn="l">
              <a:lnSpc>
                <a:spcPct val="115000"/>
              </a:lnSpc>
              <a:spcBef>
                <a:spcPts val="2100"/>
              </a:spcBef>
              <a:spcAft>
                <a:spcPts val="0"/>
              </a:spcAft>
              <a:buNone/>
            </a:pPr>
            <a:r>
              <a:rPr b="1" lang="en" sz="1800" u="sng">
                <a:solidFill>
                  <a:srgbClr val="0C5CA5"/>
                </a:solidFill>
              </a:rPr>
              <a:t>Examples:</a:t>
            </a:r>
            <a:r>
              <a:rPr lang="en" sz="1800">
                <a:solidFill>
                  <a:srgbClr val="0C5CA5"/>
                </a:solidFill>
              </a:rPr>
              <a:t> Relationship between housing prices and area of house, number of hours study and the marks obtained, income and spending and so on..</a:t>
            </a:r>
            <a:endParaRPr sz="1800">
              <a:solidFill>
                <a:srgbClr val="0C5CA5"/>
              </a:solidFill>
            </a:endParaRPr>
          </a:p>
          <a:p>
            <a:pPr indent="0" lvl="0" marL="228600" rtl="0" algn="l">
              <a:lnSpc>
                <a:spcPct val="115000"/>
              </a:lnSpc>
              <a:spcBef>
                <a:spcPts val="2100"/>
              </a:spcBef>
              <a:spcAft>
                <a:spcPts val="0"/>
              </a:spcAft>
              <a:buNone/>
            </a:pPr>
            <a:r>
              <a:rPr lang="en" sz="1800">
                <a:solidFill>
                  <a:srgbClr val="0C5CA5"/>
                </a:solidFill>
              </a:rPr>
              <a:t>Prediction of New Possible Values</a:t>
            </a:r>
            <a:endParaRPr sz="1800">
              <a:solidFill>
                <a:srgbClr val="0C5CA5"/>
              </a:solidFill>
            </a:endParaRPr>
          </a:p>
          <a:p>
            <a:pPr indent="0" lvl="0" marL="228600" rtl="0" algn="l">
              <a:lnSpc>
                <a:spcPct val="115000"/>
              </a:lnSpc>
              <a:spcBef>
                <a:spcPts val="2100"/>
              </a:spcBef>
              <a:spcAft>
                <a:spcPts val="0"/>
              </a:spcAft>
              <a:buNone/>
            </a:pPr>
            <a:r>
              <a:rPr lang="en" sz="1800">
                <a:solidFill>
                  <a:srgbClr val="0C5CA5"/>
                </a:solidFill>
              </a:rPr>
              <a:t>Based on the Area of house predicting the house price in a particular month, based on number of hours studied predicting the possible marks. Sales in next three months and so on.</a:t>
            </a:r>
            <a:endParaRPr sz="1800">
              <a:solidFill>
                <a:srgbClr val="0C5CA5"/>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nvSpPr>
        <p:spPr>
          <a:xfrm>
            <a:off x="0" y="0"/>
            <a:ext cx="9153000" cy="5066100"/>
          </a:xfrm>
          <a:prstGeom prst="rect">
            <a:avLst/>
          </a:prstGeom>
          <a:noFill/>
          <a:ln>
            <a:noFill/>
          </a:ln>
        </p:spPr>
        <p:txBody>
          <a:bodyPr anchorCtr="0" anchor="t" bIns="0" lIns="274300" spcFirstLastPara="1" rIns="0" wrap="square" tIns="0">
            <a:noAutofit/>
          </a:bodyPr>
          <a:lstStyle/>
          <a:p>
            <a:pPr indent="0" lvl="0" marL="0" rtl="0" algn="l">
              <a:lnSpc>
                <a:spcPct val="100000"/>
              </a:lnSpc>
              <a:spcBef>
                <a:spcPts val="0"/>
              </a:spcBef>
              <a:spcAft>
                <a:spcPts val="0"/>
              </a:spcAft>
              <a:buNone/>
            </a:pPr>
            <a:r>
              <a:rPr b="1" lang="en" sz="2400">
                <a:solidFill>
                  <a:srgbClr val="ED600E"/>
                </a:solidFill>
              </a:rPr>
              <a:t>Linear Regression Use Cases</a:t>
            </a:r>
            <a:endParaRPr b="1" sz="2400">
              <a:solidFill>
                <a:srgbClr val="ED600E"/>
              </a:solidFill>
            </a:endParaRPr>
          </a:p>
          <a:p>
            <a:pPr indent="0" lvl="0" marL="0" marR="0" rtl="0" algn="l">
              <a:lnSpc>
                <a:spcPct val="100000"/>
              </a:lnSpc>
              <a:spcBef>
                <a:spcPts val="2100"/>
              </a:spcBef>
              <a:spcAft>
                <a:spcPts val="0"/>
              </a:spcAft>
              <a:buNone/>
            </a:pPr>
            <a:r>
              <a:rPr b="1" lang="en" sz="1800">
                <a:solidFill>
                  <a:srgbClr val="0C5CA5"/>
                </a:solidFill>
              </a:rPr>
              <a:t>Real Estate </a:t>
            </a:r>
            <a:endParaRPr b="1" sz="1800">
              <a:solidFill>
                <a:srgbClr val="0C5CA5"/>
              </a:solidFill>
            </a:endParaRPr>
          </a:p>
          <a:p>
            <a:pPr indent="0" lvl="0" marL="0" marR="0" rtl="0" algn="l">
              <a:lnSpc>
                <a:spcPct val="100000"/>
              </a:lnSpc>
              <a:spcBef>
                <a:spcPts val="0"/>
              </a:spcBef>
              <a:spcAft>
                <a:spcPts val="0"/>
              </a:spcAft>
              <a:buNone/>
            </a:pPr>
            <a:r>
              <a:rPr lang="en" sz="1800">
                <a:solidFill>
                  <a:srgbClr val="0C5CA5"/>
                </a:solidFill>
              </a:rPr>
              <a:t>To model residential home prices, as a function of the home’s living area, bathrooms, number of bedrooms, lot size.</a:t>
            </a:r>
            <a:endParaRPr sz="1800">
              <a:solidFill>
                <a:srgbClr val="0C5CA5"/>
              </a:solidFill>
            </a:endParaRPr>
          </a:p>
          <a:p>
            <a:pPr indent="0" lvl="0" marL="0" marR="0" rtl="0" algn="l">
              <a:lnSpc>
                <a:spcPct val="100000"/>
              </a:lnSpc>
              <a:spcBef>
                <a:spcPts val="0"/>
              </a:spcBef>
              <a:spcAft>
                <a:spcPts val="0"/>
              </a:spcAft>
              <a:buClr>
                <a:schemeClr val="dk1"/>
              </a:buClr>
              <a:buSzPts val="1100"/>
              <a:buFont typeface="Arial"/>
              <a:buNone/>
            </a:pPr>
            <a:r>
              <a:t/>
            </a:r>
            <a:endParaRPr sz="1800">
              <a:solidFill>
                <a:srgbClr val="0C5CA5"/>
              </a:solidFill>
            </a:endParaRPr>
          </a:p>
          <a:p>
            <a:pPr indent="0" lvl="0" marL="0" marR="0" rtl="0" algn="l">
              <a:lnSpc>
                <a:spcPct val="100000"/>
              </a:lnSpc>
              <a:spcBef>
                <a:spcPts val="0"/>
              </a:spcBef>
              <a:spcAft>
                <a:spcPts val="0"/>
              </a:spcAft>
              <a:buClr>
                <a:schemeClr val="dk1"/>
              </a:buClr>
              <a:buSzPts val="1100"/>
              <a:buFont typeface="Arial"/>
              <a:buNone/>
            </a:pPr>
            <a:r>
              <a:rPr b="1" lang="en" sz="1800">
                <a:solidFill>
                  <a:srgbClr val="0C5CA5"/>
                </a:solidFill>
              </a:rPr>
              <a:t>Medicine</a:t>
            </a:r>
            <a:endParaRPr b="1" sz="1800">
              <a:solidFill>
                <a:srgbClr val="0C5CA5"/>
              </a:solidFill>
            </a:endParaRPr>
          </a:p>
          <a:p>
            <a:pPr indent="0" lvl="0" marL="0" marR="0" rtl="0" algn="l">
              <a:lnSpc>
                <a:spcPct val="100000"/>
              </a:lnSpc>
              <a:spcBef>
                <a:spcPts val="0"/>
              </a:spcBef>
              <a:spcAft>
                <a:spcPts val="0"/>
              </a:spcAft>
              <a:buClr>
                <a:schemeClr val="dk1"/>
              </a:buClr>
              <a:buSzPts val="1100"/>
              <a:buFont typeface="Arial"/>
              <a:buNone/>
            </a:pPr>
            <a:r>
              <a:rPr lang="en" sz="1800">
                <a:solidFill>
                  <a:srgbClr val="0C5CA5"/>
                </a:solidFill>
              </a:rPr>
              <a:t>To analyze the effect of a proposed radiation treatment on reducing tumor sizes based on patient attributes such as age or weight</a:t>
            </a:r>
            <a:endParaRPr sz="1800">
              <a:solidFill>
                <a:srgbClr val="0C5CA5"/>
              </a:solidFill>
            </a:endParaRPr>
          </a:p>
          <a:p>
            <a:pPr indent="0" lvl="0" marL="0" marR="0" rtl="0" algn="l">
              <a:lnSpc>
                <a:spcPct val="100000"/>
              </a:lnSpc>
              <a:spcBef>
                <a:spcPts val="0"/>
              </a:spcBef>
              <a:spcAft>
                <a:spcPts val="0"/>
              </a:spcAft>
              <a:buClr>
                <a:schemeClr val="dk1"/>
              </a:buClr>
              <a:buSzPts val="1100"/>
              <a:buFont typeface="Arial"/>
              <a:buNone/>
            </a:pPr>
            <a:r>
              <a:t/>
            </a:r>
            <a:endParaRPr sz="1800">
              <a:solidFill>
                <a:srgbClr val="0C5CA5"/>
              </a:solidFill>
            </a:endParaRPr>
          </a:p>
          <a:p>
            <a:pPr indent="0" lvl="0" marL="0" marR="0" rtl="0" algn="l">
              <a:lnSpc>
                <a:spcPct val="100000"/>
              </a:lnSpc>
              <a:spcBef>
                <a:spcPts val="0"/>
              </a:spcBef>
              <a:spcAft>
                <a:spcPts val="0"/>
              </a:spcAft>
              <a:buNone/>
            </a:pPr>
            <a:r>
              <a:rPr b="1" lang="en" sz="1800">
                <a:solidFill>
                  <a:srgbClr val="0C5CA5"/>
                </a:solidFill>
              </a:rPr>
              <a:t>Demand Forecasting</a:t>
            </a:r>
            <a:endParaRPr b="1" sz="1800">
              <a:solidFill>
                <a:srgbClr val="0C5CA5"/>
              </a:solidFill>
            </a:endParaRPr>
          </a:p>
          <a:p>
            <a:pPr indent="0" lvl="0" marL="0" marR="0" rtl="0" algn="l">
              <a:lnSpc>
                <a:spcPct val="100000"/>
              </a:lnSpc>
              <a:spcBef>
                <a:spcPts val="0"/>
              </a:spcBef>
              <a:spcAft>
                <a:spcPts val="0"/>
              </a:spcAft>
              <a:buNone/>
            </a:pPr>
            <a:r>
              <a:rPr lang="en" sz="1800">
                <a:solidFill>
                  <a:srgbClr val="0C5CA5"/>
                </a:solidFill>
              </a:rPr>
              <a:t>To predict demand for goods and services. For Example, restaurant chains can predict the quantity of food depending on weather</a:t>
            </a:r>
            <a:endParaRPr sz="1800">
              <a:solidFill>
                <a:srgbClr val="0C5CA5"/>
              </a:solidFill>
            </a:endParaRPr>
          </a:p>
          <a:p>
            <a:pPr indent="0" lvl="0" marL="0" marR="0" rtl="0" algn="l">
              <a:lnSpc>
                <a:spcPct val="100000"/>
              </a:lnSpc>
              <a:spcBef>
                <a:spcPts val="0"/>
              </a:spcBef>
              <a:spcAft>
                <a:spcPts val="0"/>
              </a:spcAft>
              <a:buNone/>
            </a:pPr>
            <a:r>
              <a:t/>
            </a:r>
            <a:endParaRPr sz="1800">
              <a:solidFill>
                <a:srgbClr val="0C5CA5"/>
              </a:solidFill>
            </a:endParaRPr>
          </a:p>
          <a:p>
            <a:pPr indent="0" lvl="0" marL="0" marR="0" rtl="0" algn="l">
              <a:lnSpc>
                <a:spcPct val="100000"/>
              </a:lnSpc>
              <a:spcBef>
                <a:spcPts val="0"/>
              </a:spcBef>
              <a:spcAft>
                <a:spcPts val="0"/>
              </a:spcAft>
              <a:buNone/>
            </a:pPr>
            <a:r>
              <a:rPr b="1" lang="en" sz="1800">
                <a:solidFill>
                  <a:srgbClr val="0C5CA5"/>
                </a:solidFill>
              </a:rPr>
              <a:t>Marketing</a:t>
            </a:r>
            <a:endParaRPr b="1" sz="1800">
              <a:solidFill>
                <a:srgbClr val="0C5CA5"/>
              </a:solidFill>
            </a:endParaRPr>
          </a:p>
          <a:p>
            <a:pPr indent="0" lvl="0" marL="0" marR="0" rtl="0" algn="l">
              <a:lnSpc>
                <a:spcPct val="100000"/>
              </a:lnSpc>
              <a:spcBef>
                <a:spcPts val="0"/>
              </a:spcBef>
              <a:spcAft>
                <a:spcPts val="0"/>
              </a:spcAft>
              <a:buNone/>
            </a:pPr>
            <a:r>
              <a:rPr lang="en" sz="1800">
                <a:solidFill>
                  <a:srgbClr val="0C5CA5"/>
                </a:solidFill>
              </a:rPr>
              <a:t>To Predict Company Sales based on previous month’s sales and stock price of a company</a:t>
            </a:r>
            <a:endParaRPr>
              <a:solidFill>
                <a:srgbClr val="0C5CA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nvSpPr>
        <p:spPr>
          <a:xfrm>
            <a:off x="139175" y="167025"/>
            <a:ext cx="8921400" cy="4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D600E"/>
                </a:solidFill>
              </a:rPr>
              <a:t>Housing Price Prediction</a:t>
            </a:r>
            <a:endParaRPr b="1" sz="2400">
              <a:solidFill>
                <a:srgbClr val="ED600E"/>
              </a:solidFill>
            </a:endParaRPr>
          </a:p>
          <a:p>
            <a:pPr indent="0" lvl="0" marL="0" rtl="0" algn="l">
              <a:lnSpc>
                <a:spcPct val="115000"/>
              </a:lnSpc>
              <a:spcBef>
                <a:spcPts val="2100"/>
              </a:spcBef>
              <a:spcAft>
                <a:spcPts val="0"/>
              </a:spcAft>
              <a:buNone/>
            </a:pPr>
            <a:r>
              <a:rPr lang="en">
                <a:solidFill>
                  <a:srgbClr val="0C5CA5"/>
                </a:solidFill>
              </a:rPr>
              <a:t>Consider you have a dataset containing of the area of several houses and their price. You wish to build a predictive model using the dataset that can predict the price of the house based on the area fed to it.</a:t>
            </a:r>
            <a:endParaRPr>
              <a:solidFill>
                <a:srgbClr val="0C5CA5"/>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149" name="Google Shape;149;p28"/>
          <p:cNvPicPr preferRelativeResize="0"/>
          <p:nvPr/>
        </p:nvPicPr>
        <p:blipFill>
          <a:blip r:embed="rId3">
            <a:alphaModFix/>
          </a:blip>
          <a:stretch>
            <a:fillRect/>
          </a:stretch>
        </p:blipFill>
        <p:spPr>
          <a:xfrm>
            <a:off x="334675" y="1700675"/>
            <a:ext cx="2550550" cy="3152475"/>
          </a:xfrm>
          <a:prstGeom prst="rect">
            <a:avLst/>
          </a:prstGeom>
          <a:noFill/>
          <a:ln>
            <a:noFill/>
          </a:ln>
          <a:effectLst>
            <a:outerShdw blurRad="57150" rotWithShape="0" algn="bl" dir="5400000" dist="19050">
              <a:srgbClr val="000000">
                <a:alpha val="50000"/>
              </a:srgbClr>
            </a:outerShdw>
          </a:effectLst>
        </p:spPr>
      </p:pic>
      <p:pic>
        <p:nvPicPr>
          <p:cNvPr id="150" name="Google Shape;150;p28"/>
          <p:cNvPicPr preferRelativeResize="0"/>
          <p:nvPr/>
        </p:nvPicPr>
        <p:blipFill>
          <a:blip r:embed="rId4">
            <a:alphaModFix/>
          </a:blip>
          <a:stretch>
            <a:fillRect/>
          </a:stretch>
        </p:blipFill>
        <p:spPr>
          <a:xfrm>
            <a:off x="3907388" y="1773000"/>
            <a:ext cx="4769286" cy="3080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nvSpPr>
        <p:spPr>
          <a:xfrm>
            <a:off x="139175" y="167025"/>
            <a:ext cx="8921400" cy="48990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rPr b="1" lang="en" sz="2400">
                <a:solidFill>
                  <a:srgbClr val="ED600E"/>
                </a:solidFill>
              </a:rPr>
              <a:t>Housing Price Prediction</a:t>
            </a:r>
            <a:endParaRPr b="1" sz="2400">
              <a:solidFill>
                <a:srgbClr val="ED600E"/>
              </a:solidFill>
            </a:endParaRPr>
          </a:p>
          <a:p>
            <a:pPr indent="0" lvl="0" marL="0" rtl="0" algn="l">
              <a:lnSpc>
                <a:spcPct val="115000"/>
              </a:lnSpc>
              <a:spcBef>
                <a:spcPts val="2100"/>
              </a:spcBef>
              <a:spcAft>
                <a:spcPts val="0"/>
              </a:spcAft>
              <a:buNone/>
            </a:pPr>
            <a:r>
              <a:t/>
            </a:r>
            <a:endParaRPr b="1" sz="2400"/>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156" name="Google Shape;156;p29"/>
          <p:cNvPicPr preferRelativeResize="0"/>
          <p:nvPr/>
        </p:nvPicPr>
        <p:blipFill>
          <a:blip r:embed="rId3">
            <a:alphaModFix/>
          </a:blip>
          <a:stretch>
            <a:fillRect/>
          </a:stretch>
        </p:blipFill>
        <p:spPr>
          <a:xfrm>
            <a:off x="349075" y="910350"/>
            <a:ext cx="7983901" cy="3214675"/>
          </a:xfrm>
          <a:prstGeom prst="rect">
            <a:avLst/>
          </a:prstGeom>
          <a:noFill/>
          <a:ln>
            <a:noFill/>
          </a:ln>
          <a:effectLst>
            <a:outerShdw blurRad="57150" rotWithShape="0" algn="bl" dir="5400000" dist="19050">
              <a:srgbClr val="000000">
                <a:alpha val="50000"/>
              </a:srgbClr>
            </a:outerShdw>
          </a:effectLst>
        </p:spPr>
      </p:pic>
      <p:sp>
        <p:nvSpPr>
          <p:cNvPr id="157" name="Google Shape;157;p29"/>
          <p:cNvSpPr txBox="1"/>
          <p:nvPr/>
        </p:nvSpPr>
        <p:spPr>
          <a:xfrm>
            <a:off x="349075" y="4464525"/>
            <a:ext cx="8254500" cy="601500"/>
          </a:xfrm>
          <a:prstGeom prst="rect">
            <a:avLst/>
          </a:prstGeom>
          <a:noFill/>
          <a:ln cap="flat" cmpd="sng" w="9525">
            <a:solidFill>
              <a:srgbClr val="00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457200" lvl="0" marL="1371600" rtl="0" algn="l">
              <a:spcBef>
                <a:spcPts val="0"/>
              </a:spcBef>
              <a:spcAft>
                <a:spcPts val="0"/>
              </a:spcAft>
              <a:buNone/>
            </a:pPr>
            <a:r>
              <a:rPr lang="en" sz="1800"/>
              <a:t>House_Price = 98.24 + 0.10977*(Square Feet)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0"/>
          <p:cNvSpPr txBox="1"/>
          <p:nvPr/>
        </p:nvSpPr>
        <p:spPr>
          <a:xfrm>
            <a:off x="139175" y="167025"/>
            <a:ext cx="8921400" cy="4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sp>
        <p:nvSpPr>
          <p:cNvPr id="163" name="Google Shape;163;p30"/>
          <p:cNvSpPr txBox="1"/>
          <p:nvPr/>
        </p:nvSpPr>
        <p:spPr>
          <a:xfrm>
            <a:off x="368550" y="167025"/>
            <a:ext cx="3204300" cy="570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2400">
                <a:solidFill>
                  <a:srgbClr val="ED600E"/>
                </a:solidFill>
              </a:rPr>
              <a:t>Plotting Graph</a:t>
            </a:r>
            <a:endParaRPr b="1" sz="2400">
              <a:solidFill>
                <a:srgbClr val="ED600E"/>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164" name="Google Shape;164;p30"/>
          <p:cNvSpPr txBox="1"/>
          <p:nvPr/>
        </p:nvSpPr>
        <p:spPr>
          <a:xfrm>
            <a:off x="444750" y="902150"/>
            <a:ext cx="8254500" cy="601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 sz="1800">
                <a:solidFill>
                  <a:srgbClr val="0C5CA5"/>
                </a:solidFill>
              </a:rPr>
              <a:t>House_Price = 98.24 + 0.10977*(Square Feet)</a:t>
            </a:r>
            <a:endParaRPr b="1" sz="1800">
              <a:solidFill>
                <a:srgbClr val="0C5CA5"/>
              </a:solidFill>
            </a:endParaRPr>
          </a:p>
        </p:txBody>
      </p:sp>
      <p:sp>
        <p:nvSpPr>
          <p:cNvPr id="165" name="Google Shape;165;p30"/>
          <p:cNvSpPr txBox="1"/>
          <p:nvPr/>
        </p:nvSpPr>
        <p:spPr>
          <a:xfrm>
            <a:off x="444750" y="1872025"/>
            <a:ext cx="4656000" cy="2530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C5CA5"/>
                </a:solidFill>
              </a:rPr>
              <a:t>‘ bo is the estimated value of y when x is zero’</a:t>
            </a:r>
            <a:endParaRPr sz="1800">
              <a:solidFill>
                <a:srgbClr val="0C5CA5"/>
              </a:solidFill>
            </a:endParaRPr>
          </a:p>
          <a:p>
            <a:pPr indent="0" lvl="0" marL="0" rtl="0" algn="l">
              <a:spcBef>
                <a:spcPts val="0"/>
              </a:spcBef>
              <a:spcAft>
                <a:spcPts val="0"/>
              </a:spcAft>
              <a:buNone/>
            </a:pPr>
            <a:r>
              <a:t/>
            </a:r>
            <a:endParaRPr sz="1800">
              <a:solidFill>
                <a:srgbClr val="0C5CA5"/>
              </a:solidFill>
            </a:endParaRPr>
          </a:p>
          <a:p>
            <a:pPr indent="0" lvl="0" marL="0" rtl="0" algn="l">
              <a:spcBef>
                <a:spcPts val="0"/>
              </a:spcBef>
              <a:spcAft>
                <a:spcPts val="0"/>
              </a:spcAft>
              <a:buNone/>
            </a:pPr>
            <a:r>
              <a:rPr lang="en" sz="1800">
                <a:solidFill>
                  <a:srgbClr val="0C5CA5"/>
                </a:solidFill>
              </a:rPr>
              <a:t>Here no houses had 0 Square feet so b0 = 98.24, indicate that for the houses with in the range of size observed, $98,248.33 is the portion of the house price not explained by square feet </a:t>
            </a:r>
            <a:endParaRPr sz="1800">
              <a:solidFill>
                <a:srgbClr val="0C5CA5"/>
              </a:solidFill>
            </a:endParaRPr>
          </a:p>
          <a:p>
            <a:pPr indent="0" lvl="0" marL="0" rtl="0" algn="l">
              <a:spcBef>
                <a:spcPts val="0"/>
              </a:spcBef>
              <a:spcAft>
                <a:spcPts val="0"/>
              </a:spcAft>
              <a:buNone/>
            </a:pPr>
            <a:r>
              <a:t/>
            </a:r>
            <a:endParaRPr/>
          </a:p>
        </p:txBody>
      </p:sp>
      <p:grpSp>
        <p:nvGrpSpPr>
          <p:cNvPr id="166" name="Google Shape;166;p30"/>
          <p:cNvGrpSpPr/>
          <p:nvPr/>
        </p:nvGrpSpPr>
        <p:grpSpPr>
          <a:xfrm>
            <a:off x="5190239" y="2416719"/>
            <a:ext cx="3771266" cy="1136294"/>
            <a:chOff x="5494950" y="2188052"/>
            <a:chExt cx="4069126" cy="1398000"/>
          </a:xfrm>
        </p:grpSpPr>
        <p:pic>
          <p:nvPicPr>
            <p:cNvPr id="167" name="Google Shape;167;p30"/>
            <p:cNvPicPr preferRelativeResize="0"/>
            <p:nvPr/>
          </p:nvPicPr>
          <p:blipFill>
            <a:blip r:embed="rId3">
              <a:alphaModFix/>
            </a:blip>
            <a:stretch>
              <a:fillRect/>
            </a:stretch>
          </p:blipFill>
          <p:spPr>
            <a:xfrm>
              <a:off x="5494950" y="2188052"/>
              <a:ext cx="4069126" cy="1398000"/>
            </a:xfrm>
            <a:prstGeom prst="rect">
              <a:avLst/>
            </a:prstGeom>
            <a:noFill/>
            <a:ln>
              <a:noFill/>
            </a:ln>
            <a:effectLst>
              <a:outerShdw blurRad="57150" rotWithShape="0" algn="bl" dir="5400000" dist="19050">
                <a:srgbClr val="000000">
                  <a:alpha val="50000"/>
                </a:srgbClr>
              </a:outerShdw>
            </a:effectLst>
          </p:spPr>
        </p:pic>
        <p:sp>
          <p:nvSpPr>
            <p:cNvPr id="168" name="Google Shape;168;p30"/>
            <p:cNvSpPr txBox="1"/>
            <p:nvPr/>
          </p:nvSpPr>
          <p:spPr>
            <a:xfrm>
              <a:off x="7039275" y="3100425"/>
              <a:ext cx="394200" cy="3732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nvSpPr>
        <p:spPr>
          <a:xfrm>
            <a:off x="111300" y="122250"/>
            <a:ext cx="8921400" cy="4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sp>
        <p:nvSpPr>
          <p:cNvPr id="174" name="Google Shape;174;p31"/>
          <p:cNvSpPr txBox="1"/>
          <p:nvPr/>
        </p:nvSpPr>
        <p:spPr>
          <a:xfrm>
            <a:off x="280000" y="207400"/>
            <a:ext cx="3960600" cy="570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2400">
                <a:solidFill>
                  <a:srgbClr val="ED600E"/>
                </a:solidFill>
              </a:rPr>
              <a:t>Predict the House Price</a:t>
            </a:r>
            <a:endParaRPr b="1" sz="2400">
              <a:solidFill>
                <a:srgbClr val="ED600E"/>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pic>
        <p:nvPicPr>
          <p:cNvPr id="175" name="Google Shape;175;p31"/>
          <p:cNvPicPr preferRelativeResize="0"/>
          <p:nvPr/>
        </p:nvPicPr>
        <p:blipFill>
          <a:blip r:embed="rId3">
            <a:alphaModFix/>
          </a:blip>
          <a:stretch>
            <a:fillRect/>
          </a:stretch>
        </p:blipFill>
        <p:spPr>
          <a:xfrm>
            <a:off x="366325" y="1171825"/>
            <a:ext cx="2961650" cy="3660599"/>
          </a:xfrm>
          <a:prstGeom prst="rect">
            <a:avLst/>
          </a:prstGeom>
          <a:noFill/>
          <a:ln>
            <a:noFill/>
          </a:ln>
        </p:spPr>
      </p:pic>
      <p:sp>
        <p:nvSpPr>
          <p:cNvPr id="176" name="Google Shape;176;p31"/>
          <p:cNvSpPr txBox="1"/>
          <p:nvPr/>
        </p:nvSpPr>
        <p:spPr>
          <a:xfrm>
            <a:off x="3727700" y="777700"/>
            <a:ext cx="5034900" cy="477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C5CA5"/>
                </a:solidFill>
              </a:rPr>
              <a:t>House_Price = 98.24 + 0.10977*(Square Feet)</a:t>
            </a:r>
            <a:endParaRPr sz="1800">
              <a:solidFill>
                <a:srgbClr val="0C5CA5"/>
              </a:solidFill>
            </a:endParaRPr>
          </a:p>
        </p:txBody>
      </p:sp>
      <p:sp>
        <p:nvSpPr>
          <p:cNvPr id="177" name="Google Shape;177;p31"/>
          <p:cNvSpPr txBox="1"/>
          <p:nvPr/>
        </p:nvSpPr>
        <p:spPr>
          <a:xfrm>
            <a:off x="3651500" y="1570525"/>
            <a:ext cx="51594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C5CA5"/>
                </a:solidFill>
              </a:rPr>
              <a:t> Prediction for the House with 200 Square Feet</a:t>
            </a:r>
            <a:endParaRPr sz="1800">
              <a:solidFill>
                <a:srgbClr val="0C5CA5"/>
              </a:solidFill>
            </a:endParaRPr>
          </a:p>
        </p:txBody>
      </p:sp>
      <p:sp>
        <p:nvSpPr>
          <p:cNvPr id="178" name="Google Shape;178;p31"/>
          <p:cNvSpPr txBox="1"/>
          <p:nvPr/>
        </p:nvSpPr>
        <p:spPr>
          <a:xfrm>
            <a:off x="3805775" y="2342725"/>
            <a:ext cx="51594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C5CA5"/>
                </a:solidFill>
              </a:rPr>
              <a:t>House_Price  = 98.24 + 0.10977*200</a:t>
            </a:r>
            <a:endParaRPr b="1" sz="1800">
              <a:solidFill>
                <a:srgbClr val="0C5CA5"/>
              </a:solidFill>
            </a:endParaRPr>
          </a:p>
          <a:p>
            <a:pPr indent="0" lvl="0" marL="0" rtl="0" algn="l">
              <a:spcBef>
                <a:spcPts val="0"/>
              </a:spcBef>
              <a:spcAft>
                <a:spcPts val="0"/>
              </a:spcAft>
              <a:buClr>
                <a:schemeClr val="dk1"/>
              </a:buClr>
              <a:buSzPts val="1100"/>
              <a:buFont typeface="Arial"/>
              <a:buNone/>
            </a:pPr>
            <a:r>
              <a:rPr lang="en" sz="1800">
                <a:solidFill>
                  <a:srgbClr val="0C5CA5"/>
                </a:solidFill>
              </a:rPr>
              <a:t>                       </a:t>
            </a:r>
            <a:endParaRPr sz="1800">
              <a:solidFill>
                <a:srgbClr val="0C5CA5"/>
              </a:solidFill>
            </a:endParaRPr>
          </a:p>
          <a:p>
            <a:pPr indent="0" lvl="0" marL="0" rtl="0" algn="l">
              <a:spcBef>
                <a:spcPts val="0"/>
              </a:spcBef>
              <a:spcAft>
                <a:spcPts val="0"/>
              </a:spcAft>
              <a:buClr>
                <a:schemeClr val="dk1"/>
              </a:buClr>
              <a:buSzPts val="1100"/>
              <a:buFont typeface="Arial"/>
              <a:buNone/>
            </a:pPr>
            <a:r>
              <a:rPr b="1" lang="en" sz="1800">
                <a:solidFill>
                  <a:srgbClr val="ED600E"/>
                </a:solidFill>
              </a:rPr>
              <a:t>                       = 317.85</a:t>
            </a:r>
            <a:endParaRPr b="1" sz="1800">
              <a:solidFill>
                <a:srgbClr val="ED600E"/>
              </a:solidFill>
            </a:endParaRPr>
          </a:p>
        </p:txBody>
      </p:sp>
      <p:sp>
        <p:nvSpPr>
          <p:cNvPr id="179" name="Google Shape;179;p31"/>
          <p:cNvSpPr txBox="1"/>
          <p:nvPr/>
        </p:nvSpPr>
        <p:spPr>
          <a:xfrm>
            <a:off x="3729575" y="3888725"/>
            <a:ext cx="5159400" cy="888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C5CA5"/>
                </a:solidFill>
              </a:rPr>
              <a:t>The Predicted Value for the House with 2000 Square feet is 317.85($1.000s) =</a:t>
            </a:r>
            <a:r>
              <a:rPr lang="en" sz="1800">
                <a:solidFill>
                  <a:srgbClr val="0C5CA5"/>
                </a:solidFill>
              </a:rPr>
              <a:t> </a:t>
            </a:r>
            <a:r>
              <a:rPr b="1" lang="en" sz="1800">
                <a:solidFill>
                  <a:srgbClr val="ED600E"/>
                </a:solidFill>
              </a:rPr>
              <a:t>$317,850</a:t>
            </a:r>
            <a:endParaRPr b="1" sz="1800">
              <a:solidFill>
                <a:srgbClr val="ED600E"/>
              </a:solidFill>
            </a:endParaRPr>
          </a:p>
        </p:txBody>
      </p:sp>
      <p:cxnSp>
        <p:nvCxnSpPr>
          <p:cNvPr id="180" name="Google Shape;180;p31"/>
          <p:cNvCxnSpPr/>
          <p:nvPr/>
        </p:nvCxnSpPr>
        <p:spPr>
          <a:xfrm>
            <a:off x="3803900" y="2076025"/>
            <a:ext cx="4792500" cy="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217200" y="148075"/>
            <a:ext cx="8816100" cy="49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lnSpc>
                <a:spcPct val="115000"/>
              </a:lnSpc>
              <a:spcBef>
                <a:spcPts val="0"/>
              </a:spcBef>
              <a:spcAft>
                <a:spcPts val="0"/>
              </a:spcAft>
              <a:buNone/>
            </a:pPr>
            <a:r>
              <a:rPr lang="en">
                <a:solidFill>
                  <a:srgbClr val="707070"/>
                </a:solidFill>
                <a:highlight>
                  <a:srgbClr val="FFFFFF"/>
                </a:highlight>
              </a:rPr>
              <a:t>Machine learning is an application of artificial intelligence (AI) that provides systems the ability to automatically learn and improve from experience without being explicitly programmed</a:t>
            </a:r>
            <a:endParaRPr>
              <a:solidFill>
                <a:srgbClr val="707070"/>
              </a:solidFill>
              <a:highlight>
                <a:srgbClr val="FFFFFF"/>
              </a:highlight>
            </a:endParaRPr>
          </a:p>
          <a:p>
            <a:pPr indent="0" lvl="0" marL="0" rtl="0" algn="l">
              <a:lnSpc>
                <a:spcPct val="115000"/>
              </a:lnSpc>
              <a:spcBef>
                <a:spcPts val="2100"/>
              </a:spcBef>
              <a:spcAft>
                <a:spcPts val="0"/>
              </a:spcAft>
              <a:buNone/>
            </a:pPr>
            <a:r>
              <a:t/>
            </a:r>
            <a:endParaRPr>
              <a:solidFill>
                <a:srgbClr val="707070"/>
              </a:solidFill>
              <a:highlight>
                <a:srgbClr val="FFFFFF"/>
              </a:highlight>
            </a:endParaRPr>
          </a:p>
          <a:p>
            <a:pPr indent="0" lvl="0" marL="0" rtl="0" algn="l">
              <a:lnSpc>
                <a:spcPct val="115000"/>
              </a:lnSpc>
              <a:spcBef>
                <a:spcPts val="2100"/>
              </a:spcBef>
              <a:spcAft>
                <a:spcPts val="0"/>
              </a:spcAft>
              <a:buNone/>
            </a:pPr>
            <a:r>
              <a:rPr lang="en">
                <a:solidFill>
                  <a:schemeClr val="dk1"/>
                </a:solidFill>
                <a:highlight>
                  <a:srgbClr val="FFFFFF"/>
                </a:highlight>
              </a:rPr>
              <a:t>The primary aim is to allow the computers learn automatically</a:t>
            </a:r>
            <a:r>
              <a:rPr lang="en">
                <a:solidFill>
                  <a:srgbClr val="707070"/>
                </a:solidFill>
                <a:highlight>
                  <a:srgbClr val="FFFFFF"/>
                </a:highlight>
              </a:rPr>
              <a:t> without human intervention or assistance and adjust actions accordingly</a:t>
            </a:r>
            <a:endParaRPr>
              <a:solidFill>
                <a:srgbClr val="707070"/>
              </a:solidFill>
              <a:highlight>
                <a:srgbClr val="FFFFFF"/>
              </a:highlight>
            </a:endParaRPr>
          </a:p>
          <a:p>
            <a:pPr indent="0" lvl="0" marL="0" rtl="0" algn="l">
              <a:lnSpc>
                <a:spcPct val="115000"/>
              </a:lnSpc>
              <a:spcBef>
                <a:spcPts val="2100"/>
              </a:spcBef>
              <a:spcAft>
                <a:spcPts val="0"/>
              </a:spcAft>
              <a:buNone/>
            </a:pPr>
            <a:r>
              <a:t/>
            </a:r>
            <a:endParaRPr sz="1300">
              <a:solidFill>
                <a:srgbClr val="111111"/>
              </a:solidFill>
            </a:endParaRPr>
          </a:p>
          <a:p>
            <a:pPr indent="0" lvl="0" marL="0" rtl="0" algn="l">
              <a:spcBef>
                <a:spcPts val="2100"/>
              </a:spcBef>
              <a:spcAft>
                <a:spcPts val="0"/>
              </a:spcAft>
              <a:buNone/>
            </a:pPr>
            <a:r>
              <a:t/>
            </a:r>
            <a:endParaRPr sz="1300">
              <a:solidFill>
                <a:srgbClr val="111111"/>
              </a:solidFill>
              <a:highlight>
                <a:srgbClr val="FFFFFF"/>
              </a:highlight>
            </a:endParaRPr>
          </a:p>
          <a:p>
            <a:pPr indent="0" lvl="0" marL="0" rtl="0" algn="l">
              <a:spcBef>
                <a:spcPts val="0"/>
              </a:spcBef>
              <a:spcAft>
                <a:spcPts val="0"/>
              </a:spcAft>
              <a:buNone/>
            </a:pPr>
            <a:r>
              <a:t/>
            </a:r>
            <a:endParaRPr sz="1300">
              <a:solidFill>
                <a:srgbClr val="111111"/>
              </a:solidFill>
              <a:highlight>
                <a:srgbClr val="FFFFFF"/>
              </a:highlight>
            </a:endParaRPr>
          </a:p>
          <a:p>
            <a:pPr indent="0" lvl="0" marL="0" rtl="0" algn="l">
              <a:spcBef>
                <a:spcPts val="0"/>
              </a:spcBef>
              <a:spcAft>
                <a:spcPts val="0"/>
              </a:spcAft>
              <a:buNone/>
            </a:pPr>
            <a:r>
              <a:t/>
            </a:r>
            <a:endParaRPr sz="1300">
              <a:solidFill>
                <a:srgbClr val="111111"/>
              </a:solidFill>
              <a:highlight>
                <a:srgbClr val="FFFFFF"/>
              </a:highlight>
            </a:endParaRPr>
          </a:p>
          <a:p>
            <a:pPr indent="0" lvl="0" marL="0" rtl="0" algn="l">
              <a:spcBef>
                <a:spcPts val="0"/>
              </a:spcBef>
              <a:spcAft>
                <a:spcPts val="0"/>
              </a:spcAft>
              <a:buNone/>
            </a:pPr>
            <a:r>
              <a:t/>
            </a:r>
            <a:endParaRPr sz="1300">
              <a:solidFill>
                <a:srgbClr val="11111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11300" y="122250"/>
            <a:ext cx="8921400" cy="4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sp>
        <p:nvSpPr>
          <p:cNvPr id="186" name="Google Shape;186;p32"/>
          <p:cNvSpPr txBox="1"/>
          <p:nvPr/>
        </p:nvSpPr>
        <p:spPr>
          <a:xfrm>
            <a:off x="280000" y="207400"/>
            <a:ext cx="3960600" cy="570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2400">
                <a:solidFill>
                  <a:srgbClr val="ED600E"/>
                </a:solidFill>
              </a:rPr>
              <a:t>Predict the House Price</a:t>
            </a:r>
            <a:endParaRPr b="1" sz="2400">
              <a:solidFill>
                <a:srgbClr val="ED600E"/>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pic>
        <p:nvPicPr>
          <p:cNvPr id="187" name="Google Shape;187;p32"/>
          <p:cNvPicPr preferRelativeResize="0"/>
          <p:nvPr/>
        </p:nvPicPr>
        <p:blipFill>
          <a:blip r:embed="rId3">
            <a:alphaModFix/>
          </a:blip>
          <a:stretch>
            <a:fillRect/>
          </a:stretch>
        </p:blipFill>
        <p:spPr>
          <a:xfrm>
            <a:off x="366325" y="1171825"/>
            <a:ext cx="2961650" cy="3660599"/>
          </a:xfrm>
          <a:prstGeom prst="rect">
            <a:avLst/>
          </a:prstGeom>
          <a:noFill/>
          <a:ln>
            <a:noFill/>
          </a:ln>
        </p:spPr>
      </p:pic>
      <p:sp>
        <p:nvSpPr>
          <p:cNvPr id="188" name="Google Shape;188;p32"/>
          <p:cNvSpPr txBox="1"/>
          <p:nvPr/>
        </p:nvSpPr>
        <p:spPr>
          <a:xfrm>
            <a:off x="3727700" y="777700"/>
            <a:ext cx="5034900" cy="477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C5CA5"/>
                </a:solidFill>
              </a:rPr>
              <a:t>House_Price = 98.24 + 0.10977*(Square Feet)</a:t>
            </a:r>
            <a:endParaRPr sz="1800">
              <a:solidFill>
                <a:srgbClr val="0C5CA5"/>
              </a:solidFill>
            </a:endParaRPr>
          </a:p>
        </p:txBody>
      </p:sp>
      <p:sp>
        <p:nvSpPr>
          <p:cNvPr id="189" name="Google Shape;189;p32"/>
          <p:cNvSpPr txBox="1"/>
          <p:nvPr/>
        </p:nvSpPr>
        <p:spPr>
          <a:xfrm>
            <a:off x="3651500" y="1570525"/>
            <a:ext cx="51594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C5CA5"/>
                </a:solidFill>
              </a:rPr>
              <a:t> Prediction for the House with 200 Square Feet</a:t>
            </a:r>
            <a:endParaRPr sz="1800">
              <a:solidFill>
                <a:srgbClr val="0C5CA5"/>
              </a:solidFill>
            </a:endParaRPr>
          </a:p>
        </p:txBody>
      </p:sp>
      <p:sp>
        <p:nvSpPr>
          <p:cNvPr id="190" name="Google Shape;190;p32"/>
          <p:cNvSpPr txBox="1"/>
          <p:nvPr/>
        </p:nvSpPr>
        <p:spPr>
          <a:xfrm>
            <a:off x="3805775" y="2342725"/>
            <a:ext cx="51594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C5CA5"/>
                </a:solidFill>
              </a:rPr>
              <a:t>House_Price  = 98.24 + 0.10977*200</a:t>
            </a:r>
            <a:endParaRPr b="1" sz="1800">
              <a:solidFill>
                <a:srgbClr val="0C5CA5"/>
              </a:solidFill>
            </a:endParaRPr>
          </a:p>
          <a:p>
            <a:pPr indent="0" lvl="0" marL="0" rtl="0" algn="l">
              <a:spcBef>
                <a:spcPts val="0"/>
              </a:spcBef>
              <a:spcAft>
                <a:spcPts val="0"/>
              </a:spcAft>
              <a:buClr>
                <a:schemeClr val="dk1"/>
              </a:buClr>
              <a:buSzPts val="1100"/>
              <a:buFont typeface="Arial"/>
              <a:buNone/>
            </a:pPr>
            <a:r>
              <a:rPr lang="en" sz="1800">
                <a:solidFill>
                  <a:srgbClr val="0C5CA5"/>
                </a:solidFill>
              </a:rPr>
              <a:t>                       </a:t>
            </a:r>
            <a:endParaRPr sz="1800">
              <a:solidFill>
                <a:srgbClr val="0C5CA5"/>
              </a:solidFill>
            </a:endParaRPr>
          </a:p>
          <a:p>
            <a:pPr indent="0" lvl="0" marL="0" rtl="0" algn="l">
              <a:spcBef>
                <a:spcPts val="0"/>
              </a:spcBef>
              <a:spcAft>
                <a:spcPts val="0"/>
              </a:spcAft>
              <a:buClr>
                <a:schemeClr val="dk1"/>
              </a:buClr>
              <a:buSzPts val="1100"/>
              <a:buFont typeface="Arial"/>
              <a:buNone/>
            </a:pPr>
            <a:r>
              <a:rPr b="1" lang="en" sz="1800">
                <a:solidFill>
                  <a:srgbClr val="ED600E"/>
                </a:solidFill>
              </a:rPr>
              <a:t>                       = 317.85</a:t>
            </a:r>
            <a:endParaRPr b="1" sz="1800">
              <a:solidFill>
                <a:srgbClr val="ED600E"/>
              </a:solidFill>
            </a:endParaRPr>
          </a:p>
        </p:txBody>
      </p:sp>
      <p:sp>
        <p:nvSpPr>
          <p:cNvPr id="191" name="Google Shape;191;p32"/>
          <p:cNvSpPr txBox="1"/>
          <p:nvPr/>
        </p:nvSpPr>
        <p:spPr>
          <a:xfrm>
            <a:off x="3729575" y="3888725"/>
            <a:ext cx="5159400" cy="888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C5CA5"/>
                </a:solidFill>
              </a:rPr>
              <a:t>The Predicted Value for the House with 2000 Square feet is 317.85($1.000s) =</a:t>
            </a:r>
            <a:r>
              <a:rPr lang="en" sz="1800">
                <a:solidFill>
                  <a:srgbClr val="0C5CA5"/>
                </a:solidFill>
              </a:rPr>
              <a:t> </a:t>
            </a:r>
            <a:r>
              <a:rPr b="1" lang="en" sz="1800">
                <a:solidFill>
                  <a:srgbClr val="ED600E"/>
                </a:solidFill>
              </a:rPr>
              <a:t>$317,850</a:t>
            </a:r>
            <a:endParaRPr b="1" sz="1800">
              <a:solidFill>
                <a:srgbClr val="ED600E"/>
              </a:solidFill>
            </a:endParaRPr>
          </a:p>
        </p:txBody>
      </p:sp>
      <p:cxnSp>
        <p:nvCxnSpPr>
          <p:cNvPr id="192" name="Google Shape;192;p32"/>
          <p:cNvCxnSpPr/>
          <p:nvPr/>
        </p:nvCxnSpPr>
        <p:spPr>
          <a:xfrm>
            <a:off x="3803900" y="2076025"/>
            <a:ext cx="4792500" cy="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nvSpPr>
        <p:spPr>
          <a:xfrm>
            <a:off x="0" y="0"/>
            <a:ext cx="9060600" cy="50661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None/>
            </a:pPr>
            <a:r>
              <a:t/>
            </a:r>
            <a:endParaRPr b="1" sz="2400">
              <a:solidFill>
                <a:schemeClr val="dk1"/>
              </a:solidFill>
            </a:endParaRPr>
          </a:p>
          <a:p>
            <a:pPr indent="57150" lvl="0" marL="114300" rtl="0" algn="l">
              <a:lnSpc>
                <a:spcPct val="115000"/>
              </a:lnSpc>
              <a:spcBef>
                <a:spcPts val="0"/>
              </a:spcBef>
              <a:spcAft>
                <a:spcPts val="0"/>
              </a:spcAft>
              <a:buNone/>
            </a:pPr>
            <a:r>
              <a:rPr b="1" lang="en" sz="2400">
                <a:solidFill>
                  <a:srgbClr val="ED600E"/>
                </a:solidFill>
              </a:rPr>
              <a:t>What is Logistic Regression</a:t>
            </a:r>
            <a:endParaRPr b="1" sz="2400">
              <a:solidFill>
                <a:srgbClr val="ED600E"/>
              </a:solidFill>
            </a:endParaRPr>
          </a:p>
          <a:p>
            <a:pPr indent="57150" lvl="0" marL="114300" rtl="0" algn="l">
              <a:lnSpc>
                <a:spcPct val="115000"/>
              </a:lnSpc>
              <a:spcBef>
                <a:spcPts val="2100"/>
              </a:spcBef>
              <a:spcAft>
                <a:spcPts val="0"/>
              </a:spcAft>
              <a:buNone/>
            </a:pPr>
            <a:r>
              <a:rPr lang="en">
                <a:solidFill>
                  <a:srgbClr val="0C5CA5"/>
                </a:solidFill>
              </a:rPr>
              <a:t>Logistic regression is a type of regression we use for response variable(Y) that following Binomial Distribution</a:t>
            </a:r>
            <a:endParaRPr>
              <a:solidFill>
                <a:srgbClr val="0C5CA5"/>
              </a:solidFill>
            </a:endParaRPr>
          </a:p>
          <a:p>
            <a:pPr indent="57150" lvl="0" marL="114300" rtl="0" algn="l">
              <a:lnSpc>
                <a:spcPct val="120000"/>
              </a:lnSpc>
              <a:spcBef>
                <a:spcPts val="2100"/>
              </a:spcBef>
              <a:spcAft>
                <a:spcPts val="0"/>
              </a:spcAft>
              <a:buNone/>
            </a:pPr>
            <a:r>
              <a:rPr lang="en">
                <a:solidFill>
                  <a:srgbClr val="0C5CA5"/>
                </a:solidFill>
              </a:rPr>
              <a:t>It Estimates a relationship between a dependent variable (target/label) and one or more independent variable(predictors) where de</a:t>
            </a:r>
            <a:endParaRPr>
              <a:solidFill>
                <a:srgbClr val="0C5CA5"/>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198" name="Google Shape;198;p33"/>
          <p:cNvPicPr preferRelativeResize="0"/>
          <p:nvPr/>
        </p:nvPicPr>
        <p:blipFill>
          <a:blip r:embed="rId3">
            <a:alphaModFix/>
          </a:blip>
          <a:stretch>
            <a:fillRect/>
          </a:stretch>
        </p:blipFill>
        <p:spPr>
          <a:xfrm>
            <a:off x="263225" y="2296025"/>
            <a:ext cx="5914200" cy="2667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nvSpPr>
        <p:spPr>
          <a:xfrm>
            <a:off x="0" y="0"/>
            <a:ext cx="9060600" cy="5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rPr>
              <a:t> </a:t>
            </a:r>
            <a:endParaRPr b="1" sz="2400">
              <a:solidFill>
                <a:schemeClr val="dk1"/>
              </a:solidFill>
            </a:endParaRPr>
          </a:p>
          <a:p>
            <a:pPr indent="0" lvl="0" marL="0" rtl="0" algn="l">
              <a:lnSpc>
                <a:spcPct val="115000"/>
              </a:lnSpc>
              <a:spcBef>
                <a:spcPts val="0"/>
              </a:spcBef>
              <a:spcAft>
                <a:spcPts val="0"/>
              </a:spcAft>
              <a:buNone/>
            </a:pPr>
            <a:r>
              <a:rPr b="1" lang="en" sz="2400">
                <a:solidFill>
                  <a:schemeClr val="dk1"/>
                </a:solidFill>
              </a:rPr>
              <a:t>  </a:t>
            </a:r>
            <a:r>
              <a:rPr b="1" lang="en" sz="2400">
                <a:solidFill>
                  <a:srgbClr val="ED600E"/>
                </a:solidFill>
              </a:rPr>
              <a:t>Types of Logistic Regression</a:t>
            </a:r>
            <a:endParaRPr b="1" sz="2400">
              <a:solidFill>
                <a:srgbClr val="ED600E"/>
              </a:solidFill>
            </a:endParaRPr>
          </a:p>
          <a:p>
            <a:pPr indent="0" lvl="0" marL="171450" rtl="0" algn="l">
              <a:lnSpc>
                <a:spcPct val="100000"/>
              </a:lnSpc>
              <a:spcBef>
                <a:spcPts val="0"/>
              </a:spcBef>
              <a:spcAft>
                <a:spcPts val="0"/>
              </a:spcAft>
              <a:buNone/>
            </a:pPr>
            <a:r>
              <a:t/>
            </a:r>
            <a:endParaRPr b="1" sz="2400">
              <a:solidFill>
                <a:schemeClr val="dk1"/>
              </a:solidFill>
            </a:endParaRPr>
          </a:p>
          <a:p>
            <a:pPr indent="0" lvl="0" marL="171450" rtl="0" algn="l">
              <a:lnSpc>
                <a:spcPct val="115000"/>
              </a:lnSpc>
              <a:spcBef>
                <a:spcPts val="0"/>
              </a:spcBef>
              <a:spcAft>
                <a:spcPts val="0"/>
              </a:spcAft>
              <a:buNone/>
            </a:pPr>
            <a:r>
              <a:rPr lang="en" sz="1800">
                <a:solidFill>
                  <a:srgbClr val="0C5CA5"/>
                </a:solidFill>
              </a:rPr>
              <a:t>Binary Logistic Regression: There are only two possible outcomes, such as Yes or No, Spam or no Spam. These are the outcomes of the Target Variable</a:t>
            </a:r>
            <a:endParaRPr sz="1800">
              <a:solidFill>
                <a:srgbClr val="0C5CA5"/>
              </a:solidFill>
            </a:endParaRPr>
          </a:p>
          <a:p>
            <a:pPr indent="0" lvl="0" marL="171450" rtl="0" algn="l">
              <a:lnSpc>
                <a:spcPct val="115000"/>
              </a:lnSpc>
              <a:spcBef>
                <a:spcPts val="0"/>
              </a:spcBef>
              <a:spcAft>
                <a:spcPts val="0"/>
              </a:spcAft>
              <a:buNone/>
            </a:pPr>
            <a:r>
              <a:t/>
            </a:r>
            <a:endParaRPr sz="1800">
              <a:solidFill>
                <a:srgbClr val="0C5CA5"/>
              </a:solidFill>
            </a:endParaRPr>
          </a:p>
          <a:p>
            <a:pPr indent="0" lvl="0" marL="171450" rtl="0" algn="l">
              <a:lnSpc>
                <a:spcPct val="115000"/>
              </a:lnSpc>
              <a:spcBef>
                <a:spcPts val="0"/>
              </a:spcBef>
              <a:spcAft>
                <a:spcPts val="0"/>
              </a:spcAft>
              <a:buNone/>
            </a:pPr>
            <a:r>
              <a:rPr lang="en" sz="1800">
                <a:solidFill>
                  <a:srgbClr val="0C5CA5"/>
                </a:solidFill>
              </a:rPr>
              <a:t>Multinomial Logistic Regression: The Target Variable has three or more nominal categories and that to without ordering, such as predicting which superstar is more preferred, which is more preferred, predicting the type of wine.</a:t>
            </a:r>
            <a:endParaRPr sz="1800">
              <a:solidFill>
                <a:srgbClr val="0C5CA5"/>
              </a:solidFill>
            </a:endParaRPr>
          </a:p>
          <a:p>
            <a:pPr indent="0" lvl="0" marL="171450" rtl="0" algn="l">
              <a:lnSpc>
                <a:spcPct val="115000"/>
              </a:lnSpc>
              <a:spcBef>
                <a:spcPts val="0"/>
              </a:spcBef>
              <a:spcAft>
                <a:spcPts val="0"/>
              </a:spcAft>
              <a:buNone/>
            </a:pPr>
            <a:r>
              <a:t/>
            </a:r>
            <a:endParaRPr sz="1800">
              <a:solidFill>
                <a:srgbClr val="0C5CA5"/>
              </a:solidFill>
            </a:endParaRPr>
          </a:p>
          <a:p>
            <a:pPr indent="0" lvl="0" marL="171450" rtl="0" algn="l">
              <a:lnSpc>
                <a:spcPct val="115000"/>
              </a:lnSpc>
              <a:spcBef>
                <a:spcPts val="0"/>
              </a:spcBef>
              <a:spcAft>
                <a:spcPts val="0"/>
              </a:spcAft>
              <a:buNone/>
            </a:pPr>
            <a:r>
              <a:rPr lang="en" sz="1800">
                <a:solidFill>
                  <a:srgbClr val="0C5CA5"/>
                </a:solidFill>
              </a:rPr>
              <a:t>Ordinal Logistic Regression: The target variable has three or more ordinal categories, it means the categories are in order. For Ex: Rating any Product, Restaurant, movie from 1 to 5</a:t>
            </a:r>
            <a:endParaRPr sz="1800">
              <a:solidFill>
                <a:srgbClr val="0C5CA5"/>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nvSpPr>
        <p:spPr>
          <a:xfrm>
            <a:off x="0" y="0"/>
            <a:ext cx="9060600" cy="5066100"/>
          </a:xfrm>
          <a:prstGeom prst="rect">
            <a:avLst/>
          </a:prstGeom>
          <a:noFill/>
          <a:ln>
            <a:noFill/>
          </a:ln>
        </p:spPr>
        <p:txBody>
          <a:bodyPr anchorCtr="0" anchor="t" bIns="91425" lIns="2286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 </a:t>
            </a:r>
            <a:endParaRPr b="1" sz="1800">
              <a:solidFill>
                <a:schemeClr val="dk1"/>
              </a:solidFill>
            </a:endParaRPr>
          </a:p>
          <a:p>
            <a:pPr indent="0" lvl="0" marL="0" rtl="0" algn="l">
              <a:lnSpc>
                <a:spcPct val="115000"/>
              </a:lnSpc>
              <a:spcBef>
                <a:spcPts val="2100"/>
              </a:spcBef>
              <a:spcAft>
                <a:spcPts val="0"/>
              </a:spcAft>
              <a:buNone/>
            </a:pPr>
            <a:r>
              <a:rPr b="1" lang="en" sz="2400">
                <a:solidFill>
                  <a:srgbClr val="ED600E"/>
                </a:solidFill>
              </a:rPr>
              <a:t>Example: Probability of </a:t>
            </a:r>
            <a:r>
              <a:rPr b="1" lang="en" sz="2400">
                <a:solidFill>
                  <a:srgbClr val="ED600E"/>
                </a:solidFill>
                <a:highlight>
                  <a:srgbClr val="FFFF00"/>
                </a:highlight>
              </a:rPr>
              <a:t>Passing</a:t>
            </a:r>
            <a:r>
              <a:rPr b="1" lang="en" sz="2400">
                <a:solidFill>
                  <a:srgbClr val="ED600E"/>
                </a:solidFill>
              </a:rPr>
              <a:t> an Exam vs </a:t>
            </a:r>
            <a:r>
              <a:rPr b="1" lang="en" sz="2400">
                <a:solidFill>
                  <a:srgbClr val="ED600E"/>
                </a:solidFill>
                <a:highlight>
                  <a:schemeClr val="accent6"/>
                </a:highlight>
              </a:rPr>
              <a:t>Hours</a:t>
            </a:r>
            <a:r>
              <a:rPr b="1" lang="en" sz="2400">
                <a:solidFill>
                  <a:srgbClr val="ED600E"/>
                </a:solidFill>
              </a:rPr>
              <a:t> of Study</a:t>
            </a:r>
            <a:endParaRPr b="1" sz="2400">
              <a:solidFill>
                <a:srgbClr val="ED600E"/>
              </a:solidFill>
            </a:endParaRPr>
          </a:p>
          <a:p>
            <a:pPr indent="0" lvl="0" marL="0" rtl="0" algn="l">
              <a:lnSpc>
                <a:spcPct val="120000"/>
              </a:lnSpc>
              <a:spcBef>
                <a:spcPts val="2100"/>
              </a:spcBef>
              <a:spcAft>
                <a:spcPts val="0"/>
              </a:spcAft>
              <a:buNone/>
            </a:pPr>
            <a:r>
              <a:rPr lang="en">
                <a:solidFill>
                  <a:srgbClr val="0C5CA5"/>
                </a:solidFill>
                <a:highlight>
                  <a:srgbClr val="FFFFFF"/>
                </a:highlight>
              </a:rPr>
              <a:t>A group of 20 students spend between 0 and 6 hours studying for an exam. How does the number of hours spent studying affect the probability that the student will pass the exam</a:t>
            </a:r>
            <a:r>
              <a:rPr lang="en">
                <a:solidFill>
                  <a:srgbClr val="222222"/>
                </a:solidFill>
                <a:highlight>
                  <a:srgbClr val="FFFFFF"/>
                </a:highlight>
              </a:rPr>
              <a:t>?</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2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209" name="Google Shape;209;p35"/>
          <p:cNvPicPr preferRelativeResize="0"/>
          <p:nvPr/>
        </p:nvPicPr>
        <p:blipFill>
          <a:blip r:embed="rId3">
            <a:alphaModFix/>
          </a:blip>
          <a:stretch>
            <a:fillRect/>
          </a:stretch>
        </p:blipFill>
        <p:spPr>
          <a:xfrm>
            <a:off x="259576" y="2664675"/>
            <a:ext cx="8449850" cy="66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6"/>
          <p:cNvSpPr txBox="1"/>
          <p:nvPr/>
        </p:nvSpPr>
        <p:spPr>
          <a:xfrm>
            <a:off x="0" y="0"/>
            <a:ext cx="9060600" cy="5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rPr>
              <a:t> </a:t>
            </a:r>
            <a:endParaRPr b="1" sz="1800">
              <a:solidFill>
                <a:schemeClr val="dk1"/>
              </a:solidFill>
            </a:endParaRPr>
          </a:p>
          <a:p>
            <a:pPr indent="0" lvl="0" marL="0" rtl="0" algn="l">
              <a:lnSpc>
                <a:spcPct val="115000"/>
              </a:lnSpc>
              <a:spcBef>
                <a:spcPts val="0"/>
              </a:spcBef>
              <a:spcAft>
                <a:spcPts val="0"/>
              </a:spcAft>
              <a:buNone/>
            </a:pPr>
            <a:r>
              <a:rPr b="1" lang="en" sz="1800">
                <a:solidFill>
                  <a:srgbClr val="ED600E"/>
                </a:solidFill>
              </a:rPr>
              <a:t>   </a:t>
            </a:r>
            <a:r>
              <a:rPr b="1" lang="en" sz="2400">
                <a:solidFill>
                  <a:srgbClr val="ED600E"/>
                </a:solidFill>
              </a:rPr>
              <a:t>Example: Probability of Passing an Exam vs Hours of Study</a:t>
            </a:r>
            <a:endParaRPr>
              <a:solidFill>
                <a:srgbClr val="ED600E"/>
              </a:solidFill>
              <a:highlight>
                <a:srgbClr val="FFFFFF"/>
              </a:highlight>
            </a:endParaRPr>
          </a:p>
          <a:p>
            <a:pPr indent="0" lvl="0" marL="0" rtl="0" algn="l">
              <a:lnSpc>
                <a:spcPct val="115000"/>
              </a:lnSpc>
              <a:spcBef>
                <a:spcPts val="2100"/>
              </a:spcBef>
              <a:spcAft>
                <a:spcPts val="0"/>
              </a:spcAft>
              <a:buNone/>
            </a:pPr>
            <a:r>
              <a:t/>
            </a:r>
            <a:endParaRPr sz="1100">
              <a:solidFill>
                <a:schemeClr val="dk1"/>
              </a:solidFill>
            </a:endParaRPr>
          </a:p>
          <a:p>
            <a:pPr indent="0" lvl="0" marL="171450" rtl="0" algn="l">
              <a:lnSpc>
                <a:spcPct val="120000"/>
              </a:lnSpc>
              <a:spcBef>
                <a:spcPts val="0"/>
              </a:spcBef>
              <a:spcAft>
                <a:spcPts val="0"/>
              </a:spcAft>
              <a:buNone/>
            </a:pPr>
            <a:r>
              <a:rPr lang="en" sz="1800">
                <a:solidFill>
                  <a:srgbClr val="0C5CA5"/>
                </a:solidFill>
                <a:highlight>
                  <a:srgbClr val="FFFFFF"/>
                </a:highlight>
              </a:rPr>
              <a:t>The graph shows the probability of </a:t>
            </a:r>
            <a:endParaRPr sz="1800">
              <a:solidFill>
                <a:srgbClr val="0C5CA5"/>
              </a:solidFill>
              <a:highlight>
                <a:srgbClr val="FFFFFF"/>
              </a:highlight>
            </a:endParaRPr>
          </a:p>
          <a:p>
            <a:pPr indent="0" lvl="0" marL="171450" rtl="0" algn="l">
              <a:lnSpc>
                <a:spcPct val="120000"/>
              </a:lnSpc>
              <a:spcBef>
                <a:spcPts val="0"/>
              </a:spcBef>
              <a:spcAft>
                <a:spcPts val="0"/>
              </a:spcAft>
              <a:buClr>
                <a:schemeClr val="dk1"/>
              </a:buClr>
              <a:buSzPts val="1100"/>
              <a:buFont typeface="Arial"/>
              <a:buNone/>
            </a:pPr>
            <a:r>
              <a:rPr lang="en" sz="1800">
                <a:solidFill>
                  <a:srgbClr val="0C5CA5"/>
                </a:solidFill>
                <a:highlight>
                  <a:srgbClr val="FFFFFF"/>
                </a:highlight>
              </a:rPr>
              <a:t>passing the exam versus</a:t>
            </a:r>
            <a:endParaRPr sz="1800">
              <a:solidFill>
                <a:srgbClr val="0C5CA5"/>
              </a:solidFill>
              <a:highlight>
                <a:srgbClr val="FFFFFF"/>
              </a:highlight>
            </a:endParaRPr>
          </a:p>
          <a:p>
            <a:pPr indent="0" lvl="0" marL="171450" rtl="0" algn="l">
              <a:lnSpc>
                <a:spcPct val="120000"/>
              </a:lnSpc>
              <a:spcBef>
                <a:spcPts val="0"/>
              </a:spcBef>
              <a:spcAft>
                <a:spcPts val="0"/>
              </a:spcAft>
              <a:buNone/>
            </a:pPr>
            <a:r>
              <a:rPr lang="en" sz="1800">
                <a:solidFill>
                  <a:srgbClr val="0C5CA5"/>
                </a:solidFill>
                <a:highlight>
                  <a:srgbClr val="FFFFFF"/>
                </a:highlight>
              </a:rPr>
              <a:t>the number of hours studying, </a:t>
            </a:r>
            <a:endParaRPr sz="1800">
              <a:solidFill>
                <a:srgbClr val="0C5CA5"/>
              </a:solidFill>
              <a:highlight>
                <a:srgbClr val="FFFFFF"/>
              </a:highlight>
            </a:endParaRPr>
          </a:p>
          <a:p>
            <a:pPr indent="0" lvl="0" marL="171450" rtl="0" algn="l">
              <a:lnSpc>
                <a:spcPct val="120000"/>
              </a:lnSpc>
              <a:spcBef>
                <a:spcPts val="0"/>
              </a:spcBef>
              <a:spcAft>
                <a:spcPts val="0"/>
              </a:spcAft>
              <a:buClr>
                <a:schemeClr val="dk1"/>
              </a:buClr>
              <a:buSzPts val="1100"/>
              <a:buFont typeface="Arial"/>
              <a:buNone/>
            </a:pPr>
            <a:r>
              <a:rPr lang="en" sz="1800">
                <a:solidFill>
                  <a:srgbClr val="0C5CA5"/>
                </a:solidFill>
                <a:highlight>
                  <a:srgbClr val="FFFFFF"/>
                </a:highlight>
              </a:rPr>
              <a:t>with the logistic regression</a:t>
            </a:r>
            <a:endParaRPr sz="1800">
              <a:solidFill>
                <a:srgbClr val="0C5CA5"/>
              </a:solidFill>
              <a:highlight>
                <a:srgbClr val="FFFFFF"/>
              </a:highlight>
            </a:endParaRPr>
          </a:p>
          <a:p>
            <a:pPr indent="0" lvl="0" marL="171450" rtl="0" algn="l">
              <a:lnSpc>
                <a:spcPct val="120000"/>
              </a:lnSpc>
              <a:spcBef>
                <a:spcPts val="0"/>
              </a:spcBef>
              <a:spcAft>
                <a:spcPts val="0"/>
              </a:spcAft>
              <a:buClr>
                <a:schemeClr val="dk1"/>
              </a:buClr>
              <a:buSzPts val="1100"/>
              <a:buFont typeface="Arial"/>
              <a:buNone/>
            </a:pPr>
            <a:r>
              <a:rPr lang="en" sz="1800">
                <a:solidFill>
                  <a:srgbClr val="0C5CA5"/>
                </a:solidFill>
                <a:highlight>
                  <a:srgbClr val="FFFFFF"/>
                </a:highlight>
              </a:rPr>
              <a:t>curve fitted to the data.</a:t>
            </a:r>
            <a:endParaRPr sz="1800">
              <a:solidFill>
                <a:srgbClr val="0C5CA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2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215" name="Google Shape;215;p36"/>
          <p:cNvPicPr preferRelativeResize="0"/>
          <p:nvPr/>
        </p:nvPicPr>
        <p:blipFill>
          <a:blip r:embed="rId3">
            <a:alphaModFix/>
          </a:blip>
          <a:stretch>
            <a:fillRect/>
          </a:stretch>
        </p:blipFill>
        <p:spPr>
          <a:xfrm>
            <a:off x="4255850" y="1092750"/>
            <a:ext cx="4674801" cy="3816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nvSpPr>
        <p:spPr>
          <a:xfrm>
            <a:off x="0" y="0"/>
            <a:ext cx="9060600" cy="50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D600E"/>
                </a:solidFill>
              </a:rPr>
              <a:t>  </a:t>
            </a:r>
            <a:endParaRPr b="1" sz="2400">
              <a:solidFill>
                <a:srgbClr val="ED600E"/>
              </a:solidFill>
            </a:endParaRPr>
          </a:p>
          <a:p>
            <a:pPr indent="0" lvl="0" marL="0" rtl="0" algn="l">
              <a:lnSpc>
                <a:spcPct val="115000"/>
              </a:lnSpc>
              <a:spcBef>
                <a:spcPts val="0"/>
              </a:spcBef>
              <a:spcAft>
                <a:spcPts val="0"/>
              </a:spcAft>
              <a:buNone/>
            </a:pPr>
            <a:r>
              <a:rPr b="1" lang="en" sz="2400">
                <a:solidFill>
                  <a:srgbClr val="ED600E"/>
                </a:solidFill>
              </a:rPr>
              <a:t>   The Output of the Logistic Regression Analysis</a:t>
            </a:r>
            <a:endParaRPr b="1" sz="2400">
              <a:solidFill>
                <a:srgbClr val="ED600E"/>
              </a:solidFill>
            </a:endParaRPr>
          </a:p>
          <a:p>
            <a:pPr indent="0" lvl="0" marL="0" rtl="0" algn="l">
              <a:lnSpc>
                <a:spcPct val="120000"/>
              </a:lnSpc>
              <a:spcBef>
                <a:spcPts val="2100"/>
              </a:spcBef>
              <a:spcAft>
                <a:spcPts val="0"/>
              </a:spcAft>
              <a:buNone/>
            </a:pPr>
            <a:r>
              <a:t/>
            </a:r>
            <a:endParaRPr>
              <a:solidFill>
                <a:srgbClr val="222222"/>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2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20000"/>
              </a:lnSpc>
              <a:spcBef>
                <a:spcPts val="210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rPr lang="en" sz="1800">
                <a:solidFill>
                  <a:srgbClr val="0C5CA5"/>
                </a:solidFill>
                <a:highlight>
                  <a:srgbClr val="FFFFFF"/>
                </a:highlight>
              </a:rPr>
              <a:t>    One additional hour of study is estimated to increase log-odds of passing by </a:t>
            </a:r>
            <a:r>
              <a:rPr b="1" lang="en" sz="1800">
                <a:solidFill>
                  <a:srgbClr val="0C5CA5"/>
                </a:solidFill>
                <a:highlight>
                  <a:schemeClr val="accent6"/>
                </a:highlight>
              </a:rPr>
              <a:t>1.5046</a:t>
            </a:r>
            <a:endParaRPr b="1" sz="1800">
              <a:solidFill>
                <a:srgbClr val="0C5CA5"/>
              </a:solidFill>
              <a:highlight>
                <a:schemeClr val="accent6"/>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221" name="Google Shape;221;p37"/>
          <p:cNvPicPr preferRelativeResize="0"/>
          <p:nvPr/>
        </p:nvPicPr>
        <p:blipFill>
          <a:blip r:embed="rId3">
            <a:alphaModFix/>
          </a:blip>
          <a:stretch>
            <a:fillRect/>
          </a:stretch>
        </p:blipFill>
        <p:spPr>
          <a:xfrm>
            <a:off x="374050" y="1147875"/>
            <a:ext cx="8039100" cy="1866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nvSpPr>
        <p:spPr>
          <a:xfrm>
            <a:off x="0" y="0"/>
            <a:ext cx="9060600" cy="50661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None/>
            </a:pPr>
            <a:r>
              <a:t/>
            </a:r>
            <a:endParaRPr b="1" sz="2400">
              <a:solidFill>
                <a:srgbClr val="ED600E"/>
              </a:solidFill>
            </a:endParaRPr>
          </a:p>
          <a:p>
            <a:pPr indent="0" lvl="0" marL="0" rtl="0" algn="l">
              <a:lnSpc>
                <a:spcPct val="100000"/>
              </a:lnSpc>
              <a:spcBef>
                <a:spcPts val="2100"/>
              </a:spcBef>
              <a:spcAft>
                <a:spcPts val="0"/>
              </a:spcAft>
              <a:buNone/>
            </a:pPr>
            <a:r>
              <a:rPr b="1" lang="en" sz="2400">
                <a:solidFill>
                  <a:srgbClr val="ED600E"/>
                </a:solidFill>
              </a:rPr>
              <a:t>  The Output of the Logistic Regression Analysis(Continued)</a:t>
            </a:r>
            <a:endParaRPr sz="1100">
              <a:solidFill>
                <a:schemeClr val="dk1"/>
              </a:solidFill>
            </a:endParaRPr>
          </a:p>
          <a:p>
            <a:pPr indent="0" lvl="0" marL="228600" marR="2987069" rtl="0" algn="l">
              <a:lnSpc>
                <a:spcPct val="115000"/>
              </a:lnSpc>
              <a:spcBef>
                <a:spcPts val="2100"/>
              </a:spcBef>
              <a:spcAft>
                <a:spcPts val="0"/>
              </a:spcAft>
              <a:buNone/>
            </a:pPr>
            <a:r>
              <a:rPr lang="en" sz="1800">
                <a:solidFill>
                  <a:srgbClr val="0C5CA5"/>
                </a:solidFill>
              </a:rPr>
              <a:t>For  Students who studies 2, 4 hours, Entering the value in the equation gives the estimated probability </a:t>
            </a:r>
            <a:endParaRPr sz="1800">
              <a:solidFill>
                <a:srgbClr val="0C5CA5"/>
              </a:solidFill>
            </a:endParaRPr>
          </a:p>
          <a:p>
            <a:pPr indent="0" lvl="0" marL="228600" marR="2987069" rtl="0" algn="l">
              <a:lnSpc>
                <a:spcPct val="115000"/>
              </a:lnSpc>
              <a:spcBef>
                <a:spcPts val="0"/>
              </a:spcBef>
              <a:spcAft>
                <a:spcPts val="0"/>
              </a:spcAft>
              <a:buNone/>
            </a:pPr>
            <a:r>
              <a:rPr lang="en" sz="1800">
                <a:solidFill>
                  <a:srgbClr val="0C5CA5"/>
                </a:solidFill>
              </a:rPr>
              <a:t>of passing the exam of 0.26 and 0.87</a:t>
            </a:r>
            <a:endParaRPr sz="1800">
              <a:solidFill>
                <a:srgbClr val="0C5CA5"/>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100"/>
              </a:spcBef>
              <a:spcAft>
                <a:spcPts val="0"/>
              </a:spcAft>
              <a:buNone/>
            </a:pPr>
            <a:r>
              <a:t/>
            </a:r>
            <a:endParaRPr>
              <a:solidFill>
                <a:schemeClr val="dk1"/>
              </a:solidFill>
            </a:endParaRPr>
          </a:p>
          <a:p>
            <a:pPr indent="0" lvl="0" marL="0" rtl="0" algn="l">
              <a:lnSpc>
                <a:spcPct val="120000"/>
              </a:lnSpc>
              <a:spcBef>
                <a:spcPts val="210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20000"/>
              </a:lnSpc>
              <a:spcBef>
                <a:spcPts val="0"/>
              </a:spcBef>
              <a:spcAft>
                <a:spcPts val="0"/>
              </a:spcAft>
              <a:buNone/>
            </a:pPr>
            <a:r>
              <a:t/>
            </a:r>
            <a:endParaRPr>
              <a:solidFill>
                <a:srgbClr val="222222"/>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2400">
              <a:solidFill>
                <a:schemeClr val="dk1"/>
              </a:solidFill>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rPr lang="en"/>
              <a:t> </a:t>
            </a:r>
            <a:endParaRPr/>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0"/>
              </a:spcAft>
              <a:buNone/>
            </a:pPr>
            <a:r>
              <a:t/>
            </a:r>
            <a:endParaRPr/>
          </a:p>
          <a:p>
            <a:pPr indent="0" lvl="0" marL="0" rtl="0" algn="l">
              <a:lnSpc>
                <a:spcPct val="100000"/>
              </a:lnSpc>
              <a:spcBef>
                <a:spcPts val="2100"/>
              </a:spcBef>
              <a:spcAft>
                <a:spcPts val="0"/>
              </a:spcAft>
              <a:buNone/>
            </a:pPr>
            <a:r>
              <a:t/>
            </a:r>
            <a:endParaRPr b="1"/>
          </a:p>
          <a:p>
            <a:pPr indent="0" lvl="0" marL="0" rtl="0" algn="l">
              <a:lnSpc>
                <a:spcPct val="100000"/>
              </a:lnSpc>
              <a:spcBef>
                <a:spcPts val="1400"/>
              </a:spcBef>
              <a:spcAft>
                <a:spcPts val="0"/>
              </a:spcAft>
              <a:buNone/>
            </a:pPr>
            <a:r>
              <a:t/>
            </a:r>
            <a:endParaRPr b="1"/>
          </a:p>
          <a:p>
            <a:pPr indent="0" lvl="0" marL="0" rtl="0" algn="l">
              <a:lnSpc>
                <a:spcPct val="114000"/>
              </a:lnSpc>
              <a:spcBef>
                <a:spcPts val="1400"/>
              </a:spcBef>
              <a:spcAft>
                <a:spcPts val="0"/>
              </a:spcAft>
              <a:buNone/>
            </a:pPr>
            <a:r>
              <a:t/>
            </a:r>
            <a:endParaRPr b="1"/>
          </a:p>
          <a:p>
            <a:pPr indent="0" lvl="0" marL="0" rtl="0" algn="l">
              <a:lnSpc>
                <a:spcPct val="115000"/>
              </a:lnSpc>
              <a:spcBef>
                <a:spcPts val="1400"/>
              </a:spcBef>
              <a:spcAft>
                <a:spcPts val="0"/>
              </a:spcAft>
              <a:buNone/>
            </a:pPr>
            <a:r>
              <a:t/>
            </a:r>
            <a:endParaRPr b="1"/>
          </a:p>
          <a:p>
            <a:pPr indent="0" lvl="0" marL="0" rtl="0" algn="l">
              <a:lnSpc>
                <a:spcPct val="115000"/>
              </a:lnSpc>
              <a:spcBef>
                <a:spcPts val="2100"/>
              </a:spcBef>
              <a:spcAft>
                <a:spcPts val="0"/>
              </a:spcAft>
              <a:buNone/>
            </a:pPr>
            <a:r>
              <a:t/>
            </a:r>
            <a:endParaRPr/>
          </a:p>
          <a:p>
            <a:pPr indent="0" lvl="0" marL="0" rtl="0" algn="l">
              <a:lnSpc>
                <a:spcPct val="115000"/>
              </a:lnSpc>
              <a:spcBef>
                <a:spcPts val="2100"/>
              </a:spcBef>
              <a:spcAft>
                <a:spcPts val="2100"/>
              </a:spcAft>
              <a:buNone/>
            </a:pPr>
            <a:r>
              <a:t/>
            </a:r>
            <a:endParaRPr/>
          </a:p>
        </p:txBody>
      </p:sp>
      <p:pic>
        <p:nvPicPr>
          <p:cNvPr id="227" name="Google Shape;227;p38"/>
          <p:cNvPicPr preferRelativeResize="0"/>
          <p:nvPr/>
        </p:nvPicPr>
        <p:blipFill>
          <a:blip r:embed="rId3">
            <a:alphaModFix/>
          </a:blip>
          <a:stretch>
            <a:fillRect/>
          </a:stretch>
        </p:blipFill>
        <p:spPr>
          <a:xfrm>
            <a:off x="248875" y="2783200"/>
            <a:ext cx="8362951" cy="960428"/>
          </a:xfrm>
          <a:prstGeom prst="rect">
            <a:avLst/>
          </a:prstGeom>
          <a:noFill/>
          <a:ln>
            <a:noFill/>
          </a:ln>
          <a:effectLst>
            <a:outerShdw blurRad="57150" rotWithShape="0" algn="bl" dir="5400000" dist="19050">
              <a:srgbClr val="000000">
                <a:alpha val="50000"/>
              </a:srgbClr>
            </a:outerShdw>
          </a:effectLst>
        </p:spPr>
      </p:pic>
      <p:pic>
        <p:nvPicPr>
          <p:cNvPr id="228" name="Google Shape;228;p38"/>
          <p:cNvPicPr preferRelativeResize="0"/>
          <p:nvPr/>
        </p:nvPicPr>
        <p:blipFill>
          <a:blip r:embed="rId4">
            <a:alphaModFix/>
          </a:blip>
          <a:stretch>
            <a:fillRect/>
          </a:stretch>
        </p:blipFill>
        <p:spPr>
          <a:xfrm>
            <a:off x="276375" y="3991775"/>
            <a:ext cx="8362951" cy="873850"/>
          </a:xfrm>
          <a:prstGeom prst="rect">
            <a:avLst/>
          </a:prstGeom>
          <a:noFill/>
          <a:ln>
            <a:noFill/>
          </a:ln>
          <a:effectLst>
            <a:outerShdw blurRad="57150" rotWithShape="0" algn="bl" dir="5400000" dist="19050">
              <a:srgbClr val="000000">
                <a:alpha val="50000"/>
              </a:srgbClr>
            </a:outerShdw>
          </a:effectLst>
        </p:spPr>
      </p:pic>
      <p:pic>
        <p:nvPicPr>
          <p:cNvPr id="229" name="Google Shape;229;p38"/>
          <p:cNvPicPr preferRelativeResize="0"/>
          <p:nvPr/>
        </p:nvPicPr>
        <p:blipFill>
          <a:blip r:embed="rId5">
            <a:alphaModFix/>
          </a:blip>
          <a:stretch>
            <a:fillRect/>
          </a:stretch>
        </p:blipFill>
        <p:spPr>
          <a:xfrm>
            <a:off x="5745800" y="1197725"/>
            <a:ext cx="2866025" cy="1279675"/>
          </a:xfrm>
          <a:prstGeom prst="rect">
            <a:avLst/>
          </a:prstGeom>
          <a:noFill/>
          <a:ln cap="flat" cmpd="sng" w="9525">
            <a:solidFill>
              <a:srgbClr val="0000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9"/>
          <p:cNvSpPr txBox="1"/>
          <p:nvPr/>
        </p:nvSpPr>
        <p:spPr>
          <a:xfrm>
            <a:off x="241550" y="550075"/>
            <a:ext cx="8703600" cy="4177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PERFORMANCE MEASURES</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0"/>
          <p:cNvSpPr txBox="1"/>
          <p:nvPr/>
        </p:nvSpPr>
        <p:spPr>
          <a:xfrm>
            <a:off x="241550" y="550075"/>
            <a:ext cx="8703600" cy="4177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Regression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RMSE (Root Mean Square Error)</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Classification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Confusion Matrix</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Precision and Recall</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Area Under the Curve(AUC)</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ROC Curve</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dk1"/>
                </a:solidFill>
                <a:latin typeface="Arial"/>
                <a:ea typeface="Arial"/>
                <a:cs typeface="Arial"/>
                <a:sym typeface="Arial"/>
              </a:rPr>
              <a:t>Root Mean Square Error - Regression</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This is a measure that’s often used to judge the quality of prediction</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-Predicted value of X</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 Actual value of y</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For Each pair of value, do</a:t>
            </a:r>
            <a:endParaRPr b="0" i="0" sz="1800" u="none" cap="none" strike="noStrike">
              <a:solidFill>
                <a:schemeClr val="dk1"/>
              </a:solidFill>
              <a:latin typeface="Georgia"/>
              <a:ea typeface="Georgia"/>
              <a:cs typeface="Georgia"/>
              <a:sym typeface="Georgia"/>
            </a:endParaRPr>
          </a:p>
          <a:p>
            <a:pPr indent="45720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-(y - X)^2</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Procedure</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-Sum over all pairs</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-Divide the number of values get average</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-take the square root of that</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We use the Square because</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Georgia"/>
                <a:ea typeface="Georgia"/>
                <a:cs typeface="Georgia"/>
                <a:sym typeface="Georgia"/>
              </a:rPr>
              <a:t>	-That always gives us a positive number</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nvSpPr>
        <p:spPr>
          <a:xfrm>
            <a:off x="217200" y="148075"/>
            <a:ext cx="8816100" cy="49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Types of 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There are 4 types of Machine Learning Algorithms</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66" name="Google Shape;66;p15"/>
          <p:cNvPicPr preferRelativeResize="0"/>
          <p:nvPr/>
        </p:nvPicPr>
        <p:blipFill>
          <a:blip r:embed="rId3">
            <a:alphaModFix/>
          </a:blip>
          <a:stretch>
            <a:fillRect/>
          </a:stretch>
        </p:blipFill>
        <p:spPr>
          <a:xfrm>
            <a:off x="1023150" y="2114838"/>
            <a:ext cx="6781800" cy="17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2"/>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Confusion Matrix</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444444"/>
                </a:solidFill>
                <a:latin typeface="Georgia"/>
                <a:ea typeface="Georgia"/>
                <a:cs typeface="Georgia"/>
                <a:sym typeface="Georgia"/>
              </a:rPr>
              <a:t>A confusion matrix is a table that is often used to </a:t>
            </a:r>
            <a:r>
              <a:rPr b="1" i="0" lang="en" sz="1800" u="none" cap="none" strike="noStrike">
                <a:solidFill>
                  <a:srgbClr val="444444"/>
                </a:solidFill>
                <a:latin typeface="Georgia"/>
                <a:ea typeface="Georgia"/>
                <a:cs typeface="Georgia"/>
                <a:sym typeface="Georgia"/>
              </a:rPr>
              <a:t>describe the performance of a classification model</a:t>
            </a:r>
            <a:r>
              <a:rPr b="0" i="0" lang="en" sz="1800" u="none" cap="none" strike="noStrike">
                <a:solidFill>
                  <a:srgbClr val="444444"/>
                </a:solidFill>
                <a:latin typeface="Georgia"/>
                <a:ea typeface="Georgia"/>
                <a:cs typeface="Georgia"/>
                <a:sym typeface="Georgia"/>
              </a:rPr>
              <a:t> (or "classifier") on a set of test data for which the true values are known.</a:t>
            </a:r>
            <a:endParaRPr b="0" i="0" sz="18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The classifier made a total of 165 predictions (e.g., 165 patients were being tested for the presence of that disease).</a:t>
            </a:r>
            <a:endParaRPr b="0" i="0" sz="16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Out of those 165 cases, the classifier predicted "yes" 110 times, and "no" 55 times.</a:t>
            </a:r>
            <a:endParaRPr b="0" i="0" sz="16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In reality, 105 patients in the sample have the disease, and 60 patients do not.</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pic>
        <p:nvPicPr>
          <p:cNvPr id="254" name="Google Shape;254;p42"/>
          <p:cNvPicPr preferRelativeResize="0"/>
          <p:nvPr/>
        </p:nvPicPr>
        <p:blipFill rotWithShape="1">
          <a:blip r:embed="rId3">
            <a:alphaModFix/>
          </a:blip>
          <a:srcRect b="0" l="0" r="0" t="0"/>
          <a:stretch/>
        </p:blipFill>
        <p:spPr>
          <a:xfrm>
            <a:off x="3900525" y="3317600"/>
            <a:ext cx="3444474" cy="1825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3"/>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3"/>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Confusion Matrix</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444444"/>
                </a:solidFill>
                <a:latin typeface="Georgia"/>
                <a:ea typeface="Georgia"/>
                <a:cs typeface="Georgia"/>
                <a:sym typeface="Georgia"/>
              </a:rPr>
              <a:t>true positives (TP):</a:t>
            </a:r>
            <a:r>
              <a:rPr b="0" i="0" lang="en" sz="1600" u="none" cap="none" strike="noStrike">
                <a:solidFill>
                  <a:srgbClr val="444444"/>
                </a:solidFill>
                <a:latin typeface="Georgia"/>
                <a:ea typeface="Georgia"/>
                <a:cs typeface="Georgia"/>
                <a:sym typeface="Georgia"/>
              </a:rPr>
              <a:t> These are cases in which we predicted yes (they have the disease), and they do have the disease.</a:t>
            </a:r>
            <a:endParaRPr b="0" i="0" sz="16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444444"/>
                </a:solidFill>
                <a:latin typeface="Georgia"/>
                <a:ea typeface="Georgia"/>
                <a:cs typeface="Georgia"/>
                <a:sym typeface="Georgia"/>
              </a:rPr>
              <a:t>true negatives (TN):</a:t>
            </a:r>
            <a:r>
              <a:rPr b="0" i="0" lang="en" sz="1600" u="none" cap="none" strike="noStrike">
                <a:solidFill>
                  <a:srgbClr val="444444"/>
                </a:solidFill>
                <a:latin typeface="Georgia"/>
                <a:ea typeface="Georgia"/>
                <a:cs typeface="Georgia"/>
                <a:sym typeface="Georgia"/>
              </a:rPr>
              <a:t> We predicted no, and they don't have the disease.</a:t>
            </a:r>
            <a:endParaRPr b="0" i="0" sz="16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444444"/>
                </a:solidFill>
                <a:latin typeface="Georgia"/>
                <a:ea typeface="Georgia"/>
                <a:cs typeface="Georgia"/>
                <a:sym typeface="Georgia"/>
              </a:rPr>
              <a:t>false positives (FP):</a:t>
            </a:r>
            <a:r>
              <a:rPr b="0" i="0" lang="en" sz="1600" u="none" cap="none" strike="noStrike">
                <a:solidFill>
                  <a:srgbClr val="444444"/>
                </a:solidFill>
                <a:latin typeface="Georgia"/>
                <a:ea typeface="Georgia"/>
                <a:cs typeface="Georgia"/>
                <a:sym typeface="Georgia"/>
              </a:rPr>
              <a:t> We predicted yes, but they don't actually have the disease. (Also known as a "Type I error.")</a:t>
            </a:r>
            <a:endParaRPr b="0" i="0" sz="1600" u="none" cap="none" strike="noStrike">
              <a:solidFill>
                <a:srgbClr val="444444"/>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444444"/>
                </a:solidFill>
                <a:latin typeface="Georgia"/>
                <a:ea typeface="Georgia"/>
                <a:cs typeface="Georgia"/>
                <a:sym typeface="Georgia"/>
              </a:rPr>
              <a:t>false negatives (FN):</a:t>
            </a:r>
            <a:r>
              <a:rPr b="0" i="0" lang="en" sz="1600" u="none" cap="none" strike="noStrike">
                <a:solidFill>
                  <a:srgbClr val="444444"/>
                </a:solidFill>
                <a:latin typeface="Georgia"/>
                <a:ea typeface="Georgia"/>
                <a:cs typeface="Georgia"/>
                <a:sym typeface="Georgia"/>
              </a:rPr>
              <a:t> We predicted no, but they actually do have the disease. (Also known as a "Type II error.")</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pic>
        <p:nvPicPr>
          <p:cNvPr id="261" name="Google Shape;261;p43"/>
          <p:cNvPicPr preferRelativeResize="0"/>
          <p:nvPr/>
        </p:nvPicPr>
        <p:blipFill rotWithShape="1">
          <a:blip r:embed="rId3">
            <a:alphaModFix/>
          </a:blip>
          <a:srcRect b="0" l="0" r="0" t="0"/>
          <a:stretch/>
        </p:blipFill>
        <p:spPr>
          <a:xfrm>
            <a:off x="2735650" y="883525"/>
            <a:ext cx="3841550" cy="202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4"/>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Precision and Recall</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444444"/>
                </a:solidFill>
                <a:latin typeface="Open Sans"/>
                <a:ea typeface="Open Sans"/>
                <a:cs typeface="Open Sans"/>
                <a:sym typeface="Open Sans"/>
              </a:rPr>
              <a:t>Accuracy:</a:t>
            </a:r>
            <a:r>
              <a:rPr b="0" i="0" lang="en" sz="1200" u="none" cap="none" strike="noStrike">
                <a:solidFill>
                  <a:srgbClr val="444444"/>
                </a:solidFill>
                <a:latin typeface="Open Sans"/>
                <a:ea typeface="Open Sans"/>
                <a:cs typeface="Open Sans"/>
                <a:sym typeface="Open Sans"/>
              </a:rPr>
              <a:t> Overall, how often is the classifier correct?</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(TP+TN)/total = (100+50)/165 = 0.91</a:t>
            </a:r>
            <a:endParaRPr b="0" i="0" sz="1200" u="none" cap="none" strike="noStrike">
              <a:solidFill>
                <a:srgbClr val="444444"/>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444444"/>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444444"/>
                </a:solidFill>
                <a:latin typeface="Open Sans"/>
                <a:ea typeface="Open Sans"/>
                <a:cs typeface="Open Sans"/>
                <a:sym typeface="Open Sans"/>
              </a:rPr>
              <a:t>Misclassification Rate:</a:t>
            </a:r>
            <a:r>
              <a:rPr b="0" i="0" lang="en" sz="1200" u="none" cap="none" strike="noStrike">
                <a:solidFill>
                  <a:srgbClr val="444444"/>
                </a:solidFill>
                <a:latin typeface="Open Sans"/>
                <a:ea typeface="Open Sans"/>
                <a:cs typeface="Open Sans"/>
                <a:sym typeface="Open Sans"/>
              </a:rPr>
              <a:t> Overall, how often is it wrong?</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(FP+FN)/total = (10+5)/165 = 0.09</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equivalent to 1 minus Accuracy</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also known as "Error Rate"</a:t>
            </a:r>
            <a:endParaRPr b="0" i="0" sz="1200" u="none" cap="none" strike="noStrike">
              <a:solidFill>
                <a:srgbClr val="444444"/>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44444"/>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444444"/>
                </a:solidFill>
                <a:latin typeface="Open Sans"/>
                <a:ea typeface="Open Sans"/>
                <a:cs typeface="Open Sans"/>
                <a:sym typeface="Open Sans"/>
              </a:rPr>
              <a:t>True Positive Rate(Recall):</a:t>
            </a:r>
            <a:r>
              <a:rPr b="0" i="0" lang="en" sz="1200" u="none" cap="none" strike="noStrike">
                <a:solidFill>
                  <a:srgbClr val="444444"/>
                </a:solidFill>
                <a:latin typeface="Open Sans"/>
                <a:ea typeface="Open Sans"/>
                <a:cs typeface="Open Sans"/>
                <a:sym typeface="Open Sans"/>
              </a:rPr>
              <a:t> When it's actually yes, how often does it predict yes?</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TP/actual yes = 100/105 = 0.95</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also known as "Sensitivity" or "Recall"</a:t>
            </a:r>
            <a:endParaRPr b="0"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44444"/>
                </a:solidFill>
                <a:latin typeface="Open Sans"/>
                <a:ea typeface="Open Sans"/>
                <a:cs typeface="Open Sans"/>
                <a:sym typeface="Open Sans"/>
              </a:rPr>
              <a:t>False Positive Rate:</a:t>
            </a:r>
            <a:r>
              <a:rPr b="0" i="0" lang="en" sz="1200" u="none" cap="none" strike="noStrike">
                <a:solidFill>
                  <a:srgbClr val="444444"/>
                </a:solidFill>
                <a:latin typeface="Open Sans"/>
                <a:ea typeface="Open Sans"/>
                <a:cs typeface="Open Sans"/>
                <a:sym typeface="Open Sans"/>
              </a:rPr>
              <a:t> When it's actually no, how often does it predict yes?</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FP/actual no = 10/60 = 0.17</a:t>
            </a:r>
            <a:endParaRPr b="0"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444444"/>
                </a:solidFill>
                <a:latin typeface="Open Sans"/>
                <a:ea typeface="Open Sans"/>
                <a:cs typeface="Open Sans"/>
                <a:sym typeface="Open Sans"/>
              </a:rPr>
              <a:t>Precision:</a:t>
            </a:r>
            <a:r>
              <a:rPr b="0" i="0" lang="en" sz="1200" u="none" cap="none" strike="noStrike">
                <a:solidFill>
                  <a:srgbClr val="444444"/>
                </a:solidFill>
                <a:latin typeface="Open Sans"/>
                <a:ea typeface="Open Sans"/>
                <a:cs typeface="Open Sans"/>
                <a:sym typeface="Open Sans"/>
              </a:rPr>
              <a:t> When it predicts yes, how often is it correct?</a:t>
            </a:r>
            <a:endParaRPr b="0" i="0" sz="1200" u="none" cap="none" strike="noStrike">
              <a:solidFill>
                <a:srgbClr val="444444"/>
              </a:solidFill>
              <a:latin typeface="Open Sans"/>
              <a:ea typeface="Open Sans"/>
              <a:cs typeface="Open Sans"/>
              <a:sym typeface="Open Sans"/>
            </a:endParaRPr>
          </a:p>
          <a:p>
            <a:pPr indent="-304800" lvl="0" marL="876300" marR="0" rtl="0" algn="l">
              <a:lnSpc>
                <a:spcPct val="115000"/>
              </a:lnSpc>
              <a:spcBef>
                <a:spcPts val="0"/>
              </a:spcBef>
              <a:spcAft>
                <a:spcPts val="0"/>
              </a:spcAft>
              <a:buClr>
                <a:srgbClr val="444444"/>
              </a:buClr>
              <a:buSzPts val="1200"/>
              <a:buFont typeface="Open Sans"/>
              <a:buChar char="●"/>
            </a:pPr>
            <a:r>
              <a:rPr b="0" i="0" lang="en" sz="1200" u="none" cap="none" strike="noStrike">
                <a:solidFill>
                  <a:srgbClr val="444444"/>
                </a:solidFill>
                <a:latin typeface="Open Sans"/>
                <a:ea typeface="Open Sans"/>
                <a:cs typeface="Open Sans"/>
                <a:sym typeface="Open Sans"/>
              </a:rPr>
              <a:t>TP/predicted yes = 100/110 = 0.91</a:t>
            </a:r>
            <a:endParaRPr b="0"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44444"/>
                </a:solidFill>
                <a:latin typeface="Open Sans"/>
                <a:ea typeface="Open Sans"/>
                <a:cs typeface="Open Sans"/>
                <a:sym typeface="Open Sans"/>
              </a:rPr>
              <a:t>F Score:</a:t>
            </a:r>
            <a:r>
              <a:rPr b="0" i="0" lang="en" sz="1200" u="none" cap="none" strike="noStrike">
                <a:solidFill>
                  <a:srgbClr val="444444"/>
                </a:solidFill>
                <a:latin typeface="Open Sans"/>
                <a:ea typeface="Open Sans"/>
                <a:cs typeface="Open Sans"/>
                <a:sym typeface="Open Sans"/>
              </a:rPr>
              <a:t> This is a weighted average of the true positive rate (recall) and precision</a:t>
            </a:r>
            <a:endParaRPr b="0" i="0" sz="1200" u="none" cap="none" strike="noStrike">
              <a:solidFill>
                <a:srgbClr val="444444"/>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44444"/>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5"/>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ROC Curve - Area Under the Curve</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An ROC curve is a commonly used way to </a:t>
            </a:r>
            <a:r>
              <a:rPr b="1" i="0" lang="en" sz="1600" u="none" cap="none" strike="noStrike">
                <a:solidFill>
                  <a:srgbClr val="444444"/>
                </a:solidFill>
                <a:latin typeface="Georgia"/>
                <a:ea typeface="Georgia"/>
                <a:cs typeface="Georgia"/>
                <a:sym typeface="Georgia"/>
              </a:rPr>
              <a:t>visualize the performance of a binary classifier</a:t>
            </a:r>
            <a:r>
              <a:rPr b="0" i="0" lang="en" sz="1600" u="none" cap="none" strike="noStrike">
                <a:solidFill>
                  <a:srgbClr val="444444"/>
                </a:solidFill>
                <a:latin typeface="Georgia"/>
                <a:ea typeface="Georgia"/>
                <a:cs typeface="Georgia"/>
                <a:sym typeface="Georgia"/>
              </a:rPr>
              <a:t>, meaning a classifier with two possible output classes.</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330200" lvl="0" marL="457200" marR="0" rtl="0" algn="l">
              <a:lnSpc>
                <a:spcPct val="100000"/>
              </a:lnSpc>
              <a:spcBef>
                <a:spcPts val="0"/>
              </a:spcBef>
              <a:spcAft>
                <a:spcPts val="0"/>
              </a:spcAft>
              <a:buClr>
                <a:srgbClr val="444444"/>
              </a:buClr>
              <a:buSzPts val="1600"/>
              <a:buFont typeface="Georgia"/>
              <a:buChar char="-"/>
            </a:pPr>
            <a:r>
              <a:rPr b="0" i="0" lang="en" sz="1600" u="none" cap="none" strike="noStrike">
                <a:solidFill>
                  <a:srgbClr val="444444"/>
                </a:solidFill>
                <a:latin typeface="Georgia"/>
                <a:ea typeface="Georgia"/>
                <a:cs typeface="Georgia"/>
                <a:sym typeface="Georgia"/>
              </a:rPr>
              <a:t>TPR vs FPR</a:t>
            </a:r>
            <a:endParaRPr b="0" i="0" sz="1600" u="none" cap="none" strike="noStrike">
              <a:solidFill>
                <a:srgbClr val="444444"/>
              </a:solidFill>
              <a:latin typeface="Georgia"/>
              <a:ea typeface="Georgia"/>
              <a:cs typeface="Georgia"/>
              <a:sym typeface="Georgia"/>
            </a:endParaRPr>
          </a:p>
          <a:p>
            <a:pPr indent="-330200" lvl="0" marL="457200" marR="0" rtl="0" algn="l">
              <a:lnSpc>
                <a:spcPct val="100000"/>
              </a:lnSpc>
              <a:spcBef>
                <a:spcPts val="0"/>
              </a:spcBef>
              <a:spcAft>
                <a:spcPts val="0"/>
              </a:spcAft>
              <a:buClr>
                <a:srgbClr val="444444"/>
              </a:buClr>
              <a:buSzPts val="1600"/>
              <a:buFont typeface="Georgia"/>
              <a:buChar char="-"/>
            </a:pPr>
            <a:r>
              <a:rPr b="0" i="0" lang="en" sz="1600" u="none" cap="none" strike="noStrike">
                <a:solidFill>
                  <a:srgbClr val="444444"/>
                </a:solidFill>
                <a:latin typeface="Georgia"/>
                <a:ea typeface="Georgia"/>
                <a:cs typeface="Georgia"/>
                <a:sym typeface="Georgia"/>
              </a:rPr>
              <a:t>Sensitivity vs 1 - Specificity</a:t>
            </a:r>
            <a:endParaRPr b="0" i="0" sz="1600" u="none" cap="none" strike="noStrike">
              <a:solidFill>
                <a:srgbClr val="444444"/>
              </a:solidFill>
              <a:latin typeface="Georgia"/>
              <a:ea typeface="Georgia"/>
              <a:cs typeface="Georgia"/>
              <a:sym typeface="Georgia"/>
            </a:endParaRPr>
          </a:p>
          <a:p>
            <a:pPr indent="-330200" lvl="0" marL="457200" marR="0" rtl="0" algn="l">
              <a:lnSpc>
                <a:spcPct val="100000"/>
              </a:lnSpc>
              <a:spcBef>
                <a:spcPts val="0"/>
              </a:spcBef>
              <a:spcAft>
                <a:spcPts val="0"/>
              </a:spcAft>
              <a:buClr>
                <a:srgbClr val="444444"/>
              </a:buClr>
              <a:buSzPts val="1600"/>
              <a:buFont typeface="Georgia"/>
              <a:buChar char="-"/>
            </a:pPr>
            <a:r>
              <a:rPr b="0" i="0" lang="en" sz="1600" u="none" cap="none" strike="noStrike">
                <a:solidFill>
                  <a:srgbClr val="444444"/>
                </a:solidFill>
                <a:latin typeface="Georgia"/>
                <a:ea typeface="Georgia"/>
                <a:cs typeface="Georgia"/>
                <a:sym typeface="Georgia"/>
              </a:rPr>
              <a:t>P(true|true) vs. P(true|false)</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ROC Area: – 1.0: perfect prediction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 0.9: excellent prediction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 0.8: good prediction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 0.7: mediocre prediction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 0.6: poor prediction – 0.5: random prediction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44444"/>
                </a:solidFill>
                <a:latin typeface="Georgia"/>
                <a:ea typeface="Georgia"/>
                <a:cs typeface="Georgia"/>
                <a:sym typeface="Georgia"/>
              </a:rPr>
              <a:t>– &lt;0.5: something wrong!</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274" name="Google Shape;274;p45"/>
          <p:cNvPicPr preferRelativeResize="0"/>
          <p:nvPr/>
        </p:nvPicPr>
        <p:blipFill rotWithShape="1">
          <a:blip r:embed="rId3">
            <a:alphaModFix/>
          </a:blip>
          <a:srcRect b="0" l="0" r="0" t="0"/>
          <a:stretch/>
        </p:blipFill>
        <p:spPr>
          <a:xfrm>
            <a:off x="5011025" y="1860850"/>
            <a:ext cx="3781950" cy="2680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nvSpPr>
        <p:spPr>
          <a:xfrm>
            <a:off x="50" y="178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6"/>
          <p:cNvSpPr txBox="1"/>
          <p:nvPr/>
        </p:nvSpPr>
        <p:spPr>
          <a:xfrm>
            <a:off x="138225" y="310900"/>
            <a:ext cx="88851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44444"/>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81" name="Google Shape;281;p46"/>
          <p:cNvSpPr txBox="1"/>
          <p:nvPr/>
        </p:nvSpPr>
        <p:spPr>
          <a:xfrm>
            <a:off x="250500" y="290650"/>
            <a:ext cx="8694600" cy="47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KNN - K Nearest Neighbor Algorithm</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6"/>
          <p:cNvSpPr txBox="1"/>
          <p:nvPr/>
        </p:nvSpPr>
        <p:spPr>
          <a:xfrm>
            <a:off x="152450" y="170290"/>
            <a:ext cx="9144000" cy="49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7"/>
          <p:cNvSpPr txBox="1"/>
          <p:nvPr/>
        </p:nvSpPr>
        <p:spPr>
          <a:xfrm>
            <a:off x="178925" y="129650"/>
            <a:ext cx="8793000" cy="48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K Nearest Neighbor</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Lazy Learning Algorithm </a:t>
            </a:r>
            <a:endParaRPr b="1"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Defer the decision to generalize beyond the training examples till a new query is encountered</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Whenever we have a new point to classify, classify, we find its K nearest neighbors from the training data</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a:p>
          <a:p>
            <a:pPr indent="0" lvl="0" marL="457200" marR="0" rtl="0" algn="l">
              <a:lnSpc>
                <a:spcPct val="100000"/>
              </a:lnSpc>
              <a:spcBef>
                <a:spcPts val="0"/>
              </a:spcBef>
              <a:spcAft>
                <a:spcPts val="0"/>
              </a:spcAft>
              <a:buClr>
                <a:srgbClr val="000000"/>
              </a:buClr>
              <a:buSzPts val="1400"/>
              <a:buFont typeface="Arial"/>
              <a:buNone/>
            </a:pPr>
            <a:r>
              <a:rPr lang="en" sz="1150">
                <a:solidFill>
                  <a:srgbClr val="595858"/>
                </a:solidFill>
                <a:highlight>
                  <a:srgbClr val="FFFFFF"/>
                </a:highlight>
                <a:latin typeface="Roboto"/>
                <a:ea typeface="Roboto"/>
                <a:cs typeface="Roboto"/>
                <a:sym typeface="Roboto"/>
              </a:rPr>
              <a:t>KNN can be used for both classification and regression predictive problems. However, it is more widely used in classification problems in the industry</a:t>
            </a:r>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7"/>
          <p:cNvPicPr preferRelativeResize="0"/>
          <p:nvPr/>
        </p:nvPicPr>
        <p:blipFill rotWithShape="1">
          <a:blip r:embed="rId3">
            <a:alphaModFix/>
          </a:blip>
          <a:srcRect b="0" l="0" r="0" t="0"/>
          <a:stretch/>
        </p:blipFill>
        <p:spPr>
          <a:xfrm>
            <a:off x="3293775" y="2698950"/>
            <a:ext cx="4107376" cy="2444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8"/>
          <p:cNvSpPr txBox="1"/>
          <p:nvPr/>
        </p:nvSpPr>
        <p:spPr>
          <a:xfrm>
            <a:off x="178925" y="129650"/>
            <a:ext cx="8793000" cy="48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t>How Does KNN Algorithm Works</a:t>
            </a:r>
            <a:endParaRPr b="1" sz="1600"/>
          </a:p>
          <a:p>
            <a:pPr indent="0" lvl="0" marL="0" marR="0" rtl="0" algn="l">
              <a:lnSpc>
                <a:spcPct val="100000"/>
              </a:lnSpc>
              <a:spcBef>
                <a:spcPts val="0"/>
              </a:spcBef>
              <a:spcAft>
                <a:spcPts val="0"/>
              </a:spcAft>
              <a:buClr>
                <a:srgbClr val="000000"/>
              </a:buClr>
              <a:buSzPts val="1600"/>
              <a:buFont typeface="Arial"/>
              <a:buNone/>
            </a:pPr>
            <a:r>
              <a:t/>
            </a:r>
            <a:endParaRPr b="1" sz="1600"/>
          </a:p>
          <a:p>
            <a:pPr indent="0" lvl="0" marL="0" marR="0" rtl="0" algn="l">
              <a:lnSpc>
                <a:spcPct val="100000"/>
              </a:lnSpc>
              <a:spcBef>
                <a:spcPts val="0"/>
              </a:spcBef>
              <a:spcAft>
                <a:spcPts val="0"/>
              </a:spcAft>
              <a:buClr>
                <a:srgbClr val="000000"/>
              </a:buClr>
              <a:buSzPts val="1600"/>
              <a:buFont typeface="Arial"/>
              <a:buNone/>
            </a:pPr>
            <a:r>
              <a:rPr lang="en" sz="1150">
                <a:solidFill>
                  <a:srgbClr val="595858"/>
                </a:solidFill>
                <a:highlight>
                  <a:srgbClr val="FFFFFF"/>
                </a:highlight>
                <a:latin typeface="Roboto"/>
                <a:ea typeface="Roboto"/>
                <a:cs typeface="Roboto"/>
                <a:sym typeface="Roboto"/>
              </a:rPr>
              <a:t>Let’s take a simple case to understand this algorithm. Following is a spread of red circles (RC) and green squares (GS) :</a:t>
            </a:r>
            <a:endParaRPr sz="1150">
              <a:solidFill>
                <a:srgbClr val="595858"/>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sz="1150">
              <a:solidFill>
                <a:srgbClr val="595858"/>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sz="1150">
              <a:solidFill>
                <a:srgbClr val="595858"/>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sz="1150">
              <a:solidFill>
                <a:srgbClr val="595858"/>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48"/>
          <p:cNvPicPr preferRelativeResize="0"/>
          <p:nvPr/>
        </p:nvPicPr>
        <p:blipFill>
          <a:blip r:embed="rId3">
            <a:alphaModFix/>
          </a:blip>
          <a:stretch>
            <a:fillRect/>
          </a:stretch>
        </p:blipFill>
        <p:spPr>
          <a:xfrm>
            <a:off x="178925" y="1675550"/>
            <a:ext cx="3669875" cy="1689774"/>
          </a:xfrm>
          <a:prstGeom prst="rect">
            <a:avLst/>
          </a:prstGeom>
          <a:noFill/>
          <a:ln>
            <a:noFill/>
          </a:ln>
        </p:spPr>
      </p:pic>
      <p:pic>
        <p:nvPicPr>
          <p:cNvPr id="295" name="Google Shape;295;p48"/>
          <p:cNvPicPr preferRelativeResize="0"/>
          <p:nvPr/>
        </p:nvPicPr>
        <p:blipFill>
          <a:blip r:embed="rId4">
            <a:alphaModFix/>
          </a:blip>
          <a:stretch>
            <a:fillRect/>
          </a:stretch>
        </p:blipFill>
        <p:spPr>
          <a:xfrm>
            <a:off x="4326075" y="1709925"/>
            <a:ext cx="4455425" cy="2009851"/>
          </a:xfrm>
          <a:prstGeom prst="rect">
            <a:avLst/>
          </a:prstGeom>
          <a:noFill/>
          <a:ln>
            <a:noFill/>
          </a:ln>
        </p:spPr>
      </p:pic>
      <p:sp>
        <p:nvSpPr>
          <p:cNvPr id="296" name="Google Shape;296;p48"/>
          <p:cNvSpPr txBox="1"/>
          <p:nvPr/>
        </p:nvSpPr>
        <p:spPr>
          <a:xfrm>
            <a:off x="196425" y="3744500"/>
            <a:ext cx="86301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n" sz="1150">
                <a:solidFill>
                  <a:srgbClr val="595858"/>
                </a:solidFill>
                <a:highlight>
                  <a:srgbClr val="FFFFFF"/>
                </a:highlight>
                <a:latin typeface="Roboto"/>
                <a:ea typeface="Roboto"/>
                <a:cs typeface="Roboto"/>
                <a:sym typeface="Roboto"/>
              </a:rPr>
              <a:t>You intend to find out the class of the blue star (BS) . BS can either be RC or GS and nothing else. The “K” is KNN algorithm is the nearest neighbors we wish to take vote from. Let’s say K = 3. Hence, we will now make a circle with BS as center just as big as to enclose only three </a:t>
            </a:r>
            <a:r>
              <a:rPr lang="en" sz="1150">
                <a:solidFill>
                  <a:srgbClr val="595858"/>
                </a:solidFill>
                <a:highlight>
                  <a:srgbClr val="FFFFFF"/>
                </a:highlight>
                <a:latin typeface="Roboto"/>
                <a:ea typeface="Roboto"/>
                <a:cs typeface="Roboto"/>
                <a:sym typeface="Roboto"/>
              </a:rPr>
              <a:t>data points</a:t>
            </a:r>
            <a:r>
              <a:rPr lang="en" sz="1150">
                <a:solidFill>
                  <a:srgbClr val="595858"/>
                </a:solidFill>
                <a:highlight>
                  <a:srgbClr val="FFFFFF"/>
                </a:highlight>
                <a:latin typeface="Roboto"/>
                <a:ea typeface="Roboto"/>
                <a:cs typeface="Roboto"/>
                <a:sym typeface="Roboto"/>
              </a:rPr>
              <a:t> on the plane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9"/>
          <p:cNvSpPr txBox="1"/>
          <p:nvPr/>
        </p:nvSpPr>
        <p:spPr>
          <a:xfrm>
            <a:off x="111325" y="125250"/>
            <a:ext cx="89811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6633"/>
                </a:solidFill>
                <a:latin typeface="Roboto"/>
                <a:ea typeface="Roboto"/>
                <a:cs typeface="Roboto"/>
                <a:sym typeface="Roboto"/>
              </a:rPr>
              <a:t>Euclidean Distance</a:t>
            </a:r>
            <a:endParaRPr b="1" sz="2400">
              <a:solidFill>
                <a:srgbClr val="CC6633"/>
              </a:solidFill>
              <a:latin typeface="Roboto"/>
              <a:ea typeface="Roboto"/>
              <a:cs typeface="Roboto"/>
              <a:sym typeface="Roboto"/>
            </a:endParaRPr>
          </a:p>
          <a:p>
            <a:pPr indent="0" lvl="0" marL="0" rtl="0" algn="l">
              <a:spcBef>
                <a:spcPts val="0"/>
              </a:spcBef>
              <a:spcAft>
                <a:spcPts val="0"/>
              </a:spcAft>
              <a:buNone/>
            </a:pPr>
            <a:r>
              <a:t/>
            </a:r>
            <a:endParaRPr b="1"/>
          </a:p>
          <a:p>
            <a:pPr indent="0" lvl="0" marL="0" rtl="0" algn="l">
              <a:lnSpc>
                <a:spcPct val="120000"/>
              </a:lnSpc>
              <a:spcBef>
                <a:spcPts val="0"/>
              </a:spcBef>
              <a:spcAft>
                <a:spcPts val="0"/>
              </a:spcAft>
              <a:buClr>
                <a:schemeClr val="dk1"/>
              </a:buClr>
              <a:buSzPts val="1100"/>
              <a:buFont typeface="Arial"/>
              <a:buNone/>
            </a:pPr>
            <a:r>
              <a:rPr lang="en" sz="1800">
                <a:solidFill>
                  <a:srgbClr val="333399"/>
                </a:solidFill>
                <a:latin typeface="Roboto"/>
                <a:ea typeface="Roboto"/>
                <a:cs typeface="Roboto"/>
                <a:sym typeface="Roboto"/>
              </a:rPr>
              <a:t>Squared distance between two vectors  [ x1 y1 ] and [ x2 y2 ] is the sum of squared differences in their coordinates</a:t>
            </a:r>
            <a:endParaRPr sz="1800">
              <a:solidFill>
                <a:srgbClr val="333399"/>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solidFill>
                <a:srgbClr val="333399"/>
              </a:solidFill>
              <a:latin typeface="Roboto"/>
              <a:ea typeface="Roboto"/>
              <a:cs typeface="Roboto"/>
              <a:sym typeface="Roboto"/>
            </a:endParaRPr>
          </a:p>
          <a:p>
            <a:pPr indent="0" lvl="0" marL="0" rtl="0" algn="l">
              <a:lnSpc>
                <a:spcPct val="120000"/>
              </a:lnSpc>
              <a:spcBef>
                <a:spcPts val="0"/>
              </a:spcBef>
              <a:spcAft>
                <a:spcPts val="0"/>
              </a:spcAft>
              <a:buClr>
                <a:schemeClr val="dk1"/>
              </a:buClr>
              <a:buSzPts val="1100"/>
              <a:buFont typeface="Arial"/>
              <a:buNone/>
            </a:pPr>
            <a:r>
              <a:rPr lang="en" sz="1800">
                <a:solidFill>
                  <a:srgbClr val="333399"/>
                </a:solidFill>
                <a:latin typeface="Roboto"/>
                <a:ea typeface="Roboto"/>
                <a:cs typeface="Roboto"/>
                <a:sym typeface="Roboto"/>
              </a:rPr>
              <a:t>To denote the distance between vectors x and y we can use the notation dx,y so that this last result can be written as</a:t>
            </a:r>
            <a:endParaRPr sz="1800">
              <a:solidFill>
                <a:srgbClr val="333399"/>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solidFill>
                <a:srgbClr val="333399"/>
              </a:solidFill>
              <a:latin typeface="Roboto"/>
              <a:ea typeface="Roboto"/>
              <a:cs typeface="Roboto"/>
              <a:sym typeface="Roboto"/>
            </a:endParaRPr>
          </a:p>
          <a:p>
            <a:pPr indent="0" lvl="0" marL="0" rtl="0" algn="l">
              <a:lnSpc>
                <a:spcPct val="120000"/>
              </a:lnSpc>
              <a:spcBef>
                <a:spcPts val="0"/>
              </a:spcBef>
              <a:spcAft>
                <a:spcPts val="0"/>
              </a:spcAft>
              <a:buClr>
                <a:schemeClr val="dk1"/>
              </a:buClr>
              <a:buSzPts val="1100"/>
              <a:buFont typeface="Arial"/>
              <a:buNone/>
            </a:pPr>
            <a:r>
              <a:rPr lang="en" sz="1800">
                <a:solidFill>
                  <a:srgbClr val="333399"/>
                </a:solidFill>
                <a:latin typeface="Roboto"/>
                <a:ea typeface="Roboto"/>
                <a:cs typeface="Roboto"/>
                <a:sym typeface="Roboto"/>
              </a:rPr>
              <a:t>d = (x2 – x1) 2 + (y2 – y1) 2</a:t>
            </a:r>
            <a:endParaRPr sz="1800">
              <a:solidFill>
                <a:srgbClr val="333399"/>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solidFill>
                <a:srgbClr val="333399"/>
              </a:solidFill>
              <a:latin typeface="Roboto"/>
              <a:ea typeface="Roboto"/>
              <a:cs typeface="Roboto"/>
              <a:sym typeface="Roboto"/>
            </a:endParaRPr>
          </a:p>
          <a:p>
            <a:pPr indent="0" lvl="0" marL="0" rtl="0" algn="l">
              <a:lnSpc>
                <a:spcPct val="120000"/>
              </a:lnSpc>
              <a:spcBef>
                <a:spcPts val="0"/>
              </a:spcBef>
              <a:spcAft>
                <a:spcPts val="0"/>
              </a:spcAft>
              <a:buClr>
                <a:schemeClr val="dk1"/>
              </a:buClr>
              <a:buSzPts val="1100"/>
              <a:buFont typeface="Arial"/>
              <a:buNone/>
            </a:pPr>
            <a:r>
              <a:rPr lang="en" sz="1800">
                <a:solidFill>
                  <a:srgbClr val="333399"/>
                </a:solidFill>
                <a:latin typeface="Roboto"/>
                <a:ea typeface="Roboto"/>
                <a:cs typeface="Roboto"/>
                <a:sym typeface="Roboto"/>
              </a:rPr>
              <a:t>That is the distance itself is a square root of</a:t>
            </a:r>
            <a:endParaRPr sz="1800">
              <a:solidFill>
                <a:srgbClr val="333399"/>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pic>
        <p:nvPicPr>
          <p:cNvPr id="302" name="Google Shape;302;p49"/>
          <p:cNvPicPr preferRelativeResize="0"/>
          <p:nvPr/>
        </p:nvPicPr>
        <p:blipFill>
          <a:blip r:embed="rId3">
            <a:alphaModFix/>
          </a:blip>
          <a:stretch>
            <a:fillRect/>
          </a:stretch>
        </p:blipFill>
        <p:spPr>
          <a:xfrm>
            <a:off x="5992525" y="2288550"/>
            <a:ext cx="2964025" cy="2371200"/>
          </a:xfrm>
          <a:prstGeom prst="rect">
            <a:avLst/>
          </a:prstGeom>
          <a:no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pic>
        <p:nvPicPr>
          <p:cNvPr id="303" name="Google Shape;303;p49"/>
          <p:cNvPicPr preferRelativeResize="0"/>
          <p:nvPr/>
        </p:nvPicPr>
        <p:blipFill>
          <a:blip r:embed="rId4">
            <a:alphaModFix/>
          </a:blip>
          <a:stretch>
            <a:fillRect/>
          </a:stretch>
        </p:blipFill>
        <p:spPr>
          <a:xfrm>
            <a:off x="898950" y="4122600"/>
            <a:ext cx="3219450" cy="590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0"/>
          <p:cNvSpPr txBox="1"/>
          <p:nvPr/>
        </p:nvSpPr>
        <p:spPr>
          <a:xfrm>
            <a:off x="5883925" y="888500"/>
            <a:ext cx="3080100" cy="3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Relationships between water status, leaf chlorophyll content and photosynthetic performance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9" name="Google Shape;309;p50"/>
          <p:cNvPicPr preferRelativeResize="0"/>
          <p:nvPr/>
        </p:nvPicPr>
        <p:blipFill>
          <a:blip r:embed="rId3">
            <a:alphaModFix/>
          </a:blip>
          <a:stretch>
            <a:fillRect/>
          </a:stretch>
        </p:blipFill>
        <p:spPr>
          <a:xfrm>
            <a:off x="263125" y="868750"/>
            <a:ext cx="5404425" cy="4057549"/>
          </a:xfrm>
          <a:prstGeom prst="rect">
            <a:avLst/>
          </a:prstGeom>
          <a:noFill/>
          <a:ln>
            <a:noFill/>
          </a:ln>
        </p:spPr>
      </p:pic>
      <p:sp>
        <p:nvSpPr>
          <p:cNvPr id="310" name="Google Shape;310;p50"/>
          <p:cNvSpPr txBox="1"/>
          <p:nvPr/>
        </p:nvSpPr>
        <p:spPr>
          <a:xfrm>
            <a:off x="197450" y="1678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Euclidean Distance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nvSpPr>
        <p:spPr>
          <a:xfrm>
            <a:off x="197450" y="1678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Irish Flower Classification</a:t>
            </a:r>
            <a:endParaRPr/>
          </a:p>
        </p:txBody>
      </p:sp>
      <p:pic>
        <p:nvPicPr>
          <p:cNvPr id="316" name="Google Shape;316;p51"/>
          <p:cNvPicPr preferRelativeResize="0"/>
          <p:nvPr/>
        </p:nvPicPr>
        <p:blipFill>
          <a:blip r:embed="rId3">
            <a:alphaModFix/>
          </a:blip>
          <a:stretch>
            <a:fillRect/>
          </a:stretch>
        </p:blipFill>
        <p:spPr>
          <a:xfrm>
            <a:off x="660400" y="2495800"/>
            <a:ext cx="8000375" cy="2536850"/>
          </a:xfrm>
          <a:prstGeom prst="rect">
            <a:avLst/>
          </a:prstGeom>
          <a:noFill/>
          <a:ln>
            <a:noFill/>
          </a:ln>
        </p:spPr>
      </p:pic>
      <p:sp>
        <p:nvSpPr>
          <p:cNvPr id="317" name="Google Shape;317;p51"/>
          <p:cNvSpPr txBox="1"/>
          <p:nvPr/>
        </p:nvSpPr>
        <p:spPr>
          <a:xfrm>
            <a:off x="266575" y="711075"/>
            <a:ext cx="8711700" cy="125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aim is to classify iris flowers among three species (setosa, versicolor or virginica) from measurements of length and width of sepals and petals.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iris data set contains 3 classes of 50 instances each, where each class refers to a type of iris plant.</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central goal here is to design a model which makes good classifications for new flowers or, in other words, one which exhibits good generalization.</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nvSpPr>
        <p:spPr>
          <a:xfrm>
            <a:off x="217200" y="148075"/>
            <a:ext cx="8816100" cy="49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Machine Learning Workflow</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72" name="Google Shape;72;p16"/>
          <p:cNvPicPr preferRelativeResize="0"/>
          <p:nvPr/>
        </p:nvPicPr>
        <p:blipFill>
          <a:blip r:embed="rId3">
            <a:alphaModFix/>
          </a:blip>
          <a:stretch>
            <a:fillRect/>
          </a:stretch>
        </p:blipFill>
        <p:spPr>
          <a:xfrm>
            <a:off x="864100" y="1213975"/>
            <a:ext cx="7671824" cy="3360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2"/>
          <p:cNvSpPr txBox="1"/>
          <p:nvPr/>
        </p:nvSpPr>
        <p:spPr>
          <a:xfrm>
            <a:off x="205325" y="733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Irish Flower Classification</a:t>
            </a:r>
            <a:endParaRPr/>
          </a:p>
        </p:txBody>
      </p:sp>
      <p:pic>
        <p:nvPicPr>
          <p:cNvPr id="323" name="Google Shape;323;p52"/>
          <p:cNvPicPr preferRelativeResize="0"/>
          <p:nvPr/>
        </p:nvPicPr>
        <p:blipFill>
          <a:blip r:embed="rId3">
            <a:alphaModFix/>
          </a:blip>
          <a:stretch>
            <a:fillRect/>
          </a:stretch>
        </p:blipFill>
        <p:spPr>
          <a:xfrm>
            <a:off x="1475675" y="867150"/>
            <a:ext cx="6744501" cy="4186975"/>
          </a:xfrm>
          <a:prstGeom prst="rect">
            <a:avLst/>
          </a:prstGeom>
          <a:noFill/>
          <a:ln>
            <a:noFill/>
          </a:ln>
        </p:spPr>
      </p:pic>
      <p:sp>
        <p:nvSpPr>
          <p:cNvPr id="324" name="Google Shape;324;p52"/>
          <p:cNvSpPr txBox="1"/>
          <p:nvPr/>
        </p:nvSpPr>
        <p:spPr>
          <a:xfrm>
            <a:off x="258675" y="687450"/>
            <a:ext cx="1520100" cy="1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iris.csv</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3"/>
          <p:cNvSpPr txBox="1"/>
          <p:nvPr/>
        </p:nvSpPr>
        <p:spPr>
          <a:xfrm>
            <a:off x="205325" y="733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Load Dataset</a:t>
            </a:r>
            <a:endParaRPr/>
          </a:p>
        </p:txBody>
      </p:sp>
      <p:sp>
        <p:nvSpPr>
          <p:cNvPr id="330" name="Google Shape;330;p53"/>
          <p:cNvSpPr txBox="1"/>
          <p:nvPr/>
        </p:nvSpPr>
        <p:spPr>
          <a:xfrm>
            <a:off x="1704875" y="1271650"/>
            <a:ext cx="5687400" cy="31158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F3F3F3"/>
                </a:solidFill>
                <a:latin typeface="Courier New"/>
                <a:ea typeface="Courier New"/>
                <a:cs typeface="Courier New"/>
                <a:sym typeface="Courier New"/>
              </a:rPr>
              <a:t>from sklearn import datasets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F3F3F3"/>
                </a:solidFill>
                <a:latin typeface="Courier New"/>
                <a:ea typeface="Courier New"/>
                <a:cs typeface="Courier New"/>
                <a:sym typeface="Courier New"/>
              </a:rPr>
              <a:t>import numpy as np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F3F3F3"/>
                </a:solidFill>
                <a:latin typeface="Courier New"/>
                <a:ea typeface="Courier New"/>
                <a:cs typeface="Courier New"/>
                <a:sym typeface="Courier New"/>
              </a:rPr>
              <a:t>import random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F3F3F3"/>
                </a:solidFill>
                <a:latin typeface="Courier New"/>
                <a:ea typeface="Courier New"/>
                <a:cs typeface="Courier New"/>
                <a:sym typeface="Courier New"/>
              </a:rPr>
              <a:t>import matplotlib.pyplot as plt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F3F3F3"/>
                </a:solidFill>
                <a:latin typeface="Courier New"/>
                <a:ea typeface="Courier New"/>
                <a:cs typeface="Courier New"/>
                <a:sym typeface="Courier New"/>
              </a:rPr>
              <a:t>iris = datasets.load_iris()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F3F3F3"/>
                </a:solidFill>
                <a:latin typeface="Courier New"/>
                <a:ea typeface="Courier New"/>
                <a:cs typeface="Courier New"/>
                <a:sym typeface="Courier New"/>
              </a:rPr>
              <a:t>predictors = iris.data[:, 0:2]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F3F3F3"/>
                </a:solidFill>
                <a:latin typeface="Courier New"/>
                <a:ea typeface="Courier New"/>
                <a:cs typeface="Courier New"/>
                <a:sym typeface="Courier New"/>
              </a:rPr>
              <a:t>outcomes = iris.target </a:t>
            </a:r>
            <a:endParaRPr sz="120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3F3F3"/>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4"/>
          <p:cNvSpPr txBox="1"/>
          <p:nvPr/>
        </p:nvSpPr>
        <p:spPr>
          <a:xfrm>
            <a:off x="205325" y="733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Visualize</a:t>
            </a:r>
            <a:endParaRPr/>
          </a:p>
        </p:txBody>
      </p:sp>
      <p:sp>
        <p:nvSpPr>
          <p:cNvPr id="336" name="Google Shape;336;p54"/>
          <p:cNvSpPr txBox="1"/>
          <p:nvPr/>
        </p:nvSpPr>
        <p:spPr>
          <a:xfrm>
            <a:off x="155850" y="818300"/>
            <a:ext cx="6865500" cy="12117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0" lvl="0" marL="0" rtl="0" algn="l">
              <a:lnSpc>
                <a:spcPct val="135714"/>
              </a:lnSpc>
              <a:spcBef>
                <a:spcPts val="0"/>
              </a:spcBef>
              <a:spcAft>
                <a:spcPts val="0"/>
              </a:spcAft>
              <a:buClr>
                <a:schemeClr val="dk1"/>
              </a:buClr>
              <a:buSzPts val="1100"/>
              <a:buFont typeface="Arial"/>
              <a:buNone/>
            </a:pPr>
            <a:r>
              <a:rPr lang="en" sz="1050">
                <a:solidFill>
                  <a:srgbClr val="F3F3F3"/>
                </a:solidFill>
                <a:latin typeface="Courier New"/>
                <a:ea typeface="Courier New"/>
                <a:cs typeface="Courier New"/>
                <a:sym typeface="Courier New"/>
              </a:rPr>
              <a:t>plt.plot(predictors[outcomes == 0][:, 0],</a:t>
            </a:r>
            <a:r>
              <a:rPr lang="en" sz="1050">
                <a:solidFill>
                  <a:srgbClr val="F3F3F3"/>
                </a:solidFill>
                <a:latin typeface="Courier New"/>
                <a:ea typeface="Courier New"/>
                <a:cs typeface="Courier New"/>
                <a:sym typeface="Courier New"/>
              </a:rPr>
              <a:t> </a:t>
            </a:r>
            <a:r>
              <a:rPr lang="en" sz="1050">
                <a:solidFill>
                  <a:srgbClr val="F3F3F3"/>
                </a:solidFill>
                <a:latin typeface="Courier New"/>
                <a:ea typeface="Courier New"/>
                <a:cs typeface="Courier New"/>
                <a:sym typeface="Courier New"/>
              </a:rPr>
              <a:t>predictors[outcomes == 0][:, 1], "ro")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3F3F3"/>
                </a:solidFill>
                <a:latin typeface="Courier New"/>
                <a:ea typeface="Courier New"/>
                <a:cs typeface="Courier New"/>
                <a:sym typeface="Courier New"/>
              </a:rPr>
              <a:t>plt.plot(predictors[outcomes == 1][:, 0], predictors[outcomes == 1][:, 1], "go")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3F3F3"/>
                </a:solidFill>
                <a:latin typeface="Courier New"/>
                <a:ea typeface="Courier New"/>
                <a:cs typeface="Courier New"/>
                <a:sym typeface="Courier New"/>
              </a:rPr>
              <a:t>plt.plot(predictors[outcomes == 2][:, 0], predictors[outcomes == 2][:, 1], "bo")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3F3F3"/>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3F3F3"/>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F3F3F3"/>
              </a:solidFill>
            </a:endParaRPr>
          </a:p>
        </p:txBody>
      </p:sp>
      <p:pic>
        <p:nvPicPr>
          <p:cNvPr id="337" name="Google Shape;337;p54"/>
          <p:cNvPicPr preferRelativeResize="0"/>
          <p:nvPr/>
        </p:nvPicPr>
        <p:blipFill>
          <a:blip r:embed="rId3">
            <a:alphaModFix/>
          </a:blip>
          <a:stretch>
            <a:fillRect/>
          </a:stretch>
        </p:blipFill>
        <p:spPr>
          <a:xfrm>
            <a:off x="1916350" y="2182400"/>
            <a:ext cx="4126699" cy="280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5"/>
          <p:cNvSpPr txBox="1"/>
          <p:nvPr/>
        </p:nvSpPr>
        <p:spPr>
          <a:xfrm>
            <a:off x="205325" y="73325"/>
            <a:ext cx="4857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CC6633"/>
                </a:solidFill>
                <a:latin typeface="Roboto"/>
                <a:ea typeface="Roboto"/>
                <a:cs typeface="Roboto"/>
                <a:sym typeface="Roboto"/>
              </a:rPr>
              <a:t>KNN Classifier</a:t>
            </a:r>
            <a:endParaRPr/>
          </a:p>
        </p:txBody>
      </p:sp>
      <p:sp>
        <p:nvSpPr>
          <p:cNvPr id="343" name="Google Shape;343;p55"/>
          <p:cNvSpPr txBox="1"/>
          <p:nvPr/>
        </p:nvSpPr>
        <p:spPr>
          <a:xfrm>
            <a:off x="304200" y="966700"/>
            <a:ext cx="6865500" cy="23823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from sklearn.neighbors import KNeighborsClassifier #predictions from skikit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knn = KNeighborsClassifier(n_neighbors = 5)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knn.fit(predictors, outcomes)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sk_predictions = knn.predict(predictors)</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predict = zip(sk_predictions, outcomes)</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for pred_, true_ in predict:</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F3F3F3"/>
                </a:solidFill>
                <a:latin typeface="Courier New"/>
                <a:ea typeface="Courier New"/>
                <a:cs typeface="Courier New"/>
                <a:sym typeface="Courier New"/>
              </a:rPr>
              <a:t>  print(pred_, true_)</a:t>
            </a:r>
            <a:endParaRPr sz="1050">
              <a:solidFill>
                <a:srgbClr val="F3F3F3"/>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3F3F3"/>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3F3F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6"/>
          <p:cNvSpPr txBox="1"/>
          <p:nvPr/>
        </p:nvSpPr>
        <p:spPr>
          <a:xfrm>
            <a:off x="111325" y="125250"/>
            <a:ext cx="89073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6633"/>
                </a:solidFill>
                <a:latin typeface="Roboto"/>
                <a:ea typeface="Roboto"/>
                <a:cs typeface="Roboto"/>
                <a:sym typeface="Roboto"/>
              </a:rPr>
              <a:t>Manhattan Distance</a:t>
            </a:r>
            <a:endParaRPr b="1" sz="2400">
              <a:solidFill>
                <a:srgbClr val="CC6633"/>
              </a:solidFill>
              <a:latin typeface="Roboto"/>
              <a:ea typeface="Roboto"/>
              <a:cs typeface="Roboto"/>
              <a:sym typeface="Roboto"/>
            </a:endParaRPr>
          </a:p>
          <a:p>
            <a:pPr indent="0" lvl="0" marL="0" rtl="0" algn="l">
              <a:spcBef>
                <a:spcPts val="0"/>
              </a:spcBef>
              <a:spcAft>
                <a:spcPts val="0"/>
              </a:spcAft>
              <a:buNone/>
            </a:pPr>
            <a:r>
              <a:t/>
            </a:r>
            <a:endParaRPr b="1"/>
          </a:p>
          <a:p>
            <a:pPr indent="0" lvl="0" marL="0" rtl="0" algn="l">
              <a:spcBef>
                <a:spcPts val="0"/>
              </a:spcBef>
              <a:spcAft>
                <a:spcPts val="0"/>
              </a:spcAft>
              <a:buNone/>
            </a:pPr>
            <a:r>
              <a:rPr lang="en" sz="1800">
                <a:solidFill>
                  <a:srgbClr val="333399"/>
                </a:solidFill>
                <a:latin typeface="Roboto"/>
                <a:ea typeface="Roboto"/>
                <a:cs typeface="Roboto"/>
                <a:sym typeface="Roboto"/>
              </a:rPr>
              <a:t>The Manhattan distance between two vectors (or points) a and b defined as </a:t>
            </a:r>
            <a:endParaRPr sz="1800">
              <a:solidFill>
                <a:srgbClr val="333399"/>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en" sz="1800">
                <a:solidFill>
                  <a:srgbClr val="333399"/>
                </a:solidFill>
                <a:latin typeface="Roboto"/>
                <a:ea typeface="Roboto"/>
                <a:cs typeface="Roboto"/>
                <a:sym typeface="Roboto"/>
              </a:rPr>
              <a:t>This is known as Manhattan distance because all paths from </a:t>
            </a:r>
            <a:endParaRPr sz="1800">
              <a:solidFill>
                <a:srgbClr val="333399"/>
              </a:solidFill>
              <a:latin typeface="Roboto"/>
              <a:ea typeface="Roboto"/>
              <a:cs typeface="Roboto"/>
              <a:sym typeface="Roboto"/>
            </a:endParaRPr>
          </a:p>
          <a:p>
            <a:pPr indent="0" lvl="0" marL="0" rtl="0" algn="l">
              <a:spcBef>
                <a:spcPts val="0"/>
              </a:spcBef>
              <a:spcAft>
                <a:spcPts val="0"/>
              </a:spcAft>
              <a:buNone/>
            </a:pPr>
            <a:r>
              <a:rPr lang="en" sz="1800">
                <a:solidFill>
                  <a:srgbClr val="333399"/>
                </a:solidFill>
                <a:latin typeface="Roboto"/>
                <a:ea typeface="Roboto"/>
                <a:cs typeface="Roboto"/>
                <a:sym typeface="Roboto"/>
              </a:rPr>
              <a:t>the bottom left to top right of this idealized city have the same distance:</a:t>
            </a:r>
            <a:endParaRPr sz="1800">
              <a:solidFill>
                <a:srgbClr val="333399"/>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pic>
        <p:nvPicPr>
          <p:cNvPr id="349" name="Google Shape;349;p56"/>
          <p:cNvPicPr preferRelativeResize="0"/>
          <p:nvPr/>
        </p:nvPicPr>
        <p:blipFill>
          <a:blip r:embed="rId3">
            <a:alphaModFix/>
          </a:blip>
          <a:stretch>
            <a:fillRect/>
          </a:stretch>
        </p:blipFill>
        <p:spPr>
          <a:xfrm>
            <a:off x="811575" y="1195100"/>
            <a:ext cx="2185550" cy="825125"/>
          </a:xfrm>
          <a:prstGeom prst="rect">
            <a:avLst/>
          </a:prstGeom>
          <a:noFill/>
          <a:ln>
            <a:noFill/>
          </a:ln>
          <a:effectLst>
            <a:outerShdw blurRad="57150" rotWithShape="0" algn="bl" dir="5400000" dist="19050">
              <a:srgbClr val="000000">
                <a:alpha val="50000"/>
              </a:srgbClr>
            </a:outerShdw>
          </a:effectLst>
        </p:spPr>
      </p:pic>
      <p:pic>
        <p:nvPicPr>
          <p:cNvPr id="350" name="Google Shape;350;p56"/>
          <p:cNvPicPr preferRelativeResize="0"/>
          <p:nvPr/>
        </p:nvPicPr>
        <p:blipFill>
          <a:blip r:embed="rId4">
            <a:alphaModFix/>
          </a:blip>
          <a:stretch>
            <a:fillRect/>
          </a:stretch>
        </p:blipFill>
        <p:spPr>
          <a:xfrm>
            <a:off x="6272525" y="2796626"/>
            <a:ext cx="2565200" cy="234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7"/>
          <p:cNvSpPr txBox="1"/>
          <p:nvPr/>
        </p:nvSpPr>
        <p:spPr>
          <a:xfrm>
            <a:off x="118350" y="189000"/>
            <a:ext cx="89073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6633"/>
                </a:solidFill>
                <a:latin typeface="Roboto"/>
                <a:ea typeface="Roboto"/>
                <a:cs typeface="Roboto"/>
                <a:sym typeface="Roboto"/>
              </a:rPr>
              <a:t>Manhattan Distance</a:t>
            </a:r>
            <a:endParaRPr b="1" sz="2400">
              <a:solidFill>
                <a:srgbClr val="CC6633"/>
              </a:solidFill>
              <a:latin typeface="Roboto"/>
              <a:ea typeface="Roboto"/>
              <a:cs typeface="Roboto"/>
              <a:sym typeface="Roboto"/>
            </a:endParaRPr>
          </a:p>
          <a:p>
            <a:pPr indent="0" lvl="0" marL="0" rtl="0" algn="l">
              <a:spcBef>
                <a:spcPts val="0"/>
              </a:spcBef>
              <a:spcAft>
                <a:spcPts val="0"/>
              </a:spcAft>
              <a:buNone/>
            </a:pPr>
            <a:r>
              <a:t/>
            </a:r>
            <a:endParaRPr b="1"/>
          </a:p>
          <a:p>
            <a:pPr indent="0" lvl="0" marL="0" rtl="0" algn="l">
              <a:spcBef>
                <a:spcPts val="0"/>
              </a:spcBef>
              <a:spcAft>
                <a:spcPts val="0"/>
              </a:spcAft>
              <a:buNone/>
            </a:pPr>
            <a:r>
              <a:rPr lang="en" sz="1800">
                <a:solidFill>
                  <a:srgbClr val="333399"/>
                </a:solidFill>
                <a:latin typeface="Roboto"/>
                <a:ea typeface="Roboto"/>
                <a:cs typeface="Roboto"/>
                <a:sym typeface="Roboto"/>
              </a:rPr>
              <a:t>In 2 dimensional plane: It simply is the sum of horizontal and vertical distance between two points,let us consider it between point A(x1,y1) and B(x2,y2)</a:t>
            </a:r>
            <a:endParaRPr sz="1800">
              <a:solidFill>
                <a:srgbClr val="333399"/>
              </a:solidFill>
              <a:latin typeface="Roboto"/>
              <a:ea typeface="Roboto"/>
              <a:cs typeface="Roboto"/>
              <a:sym typeface="Roboto"/>
            </a:endParaRPr>
          </a:p>
          <a:p>
            <a:pPr indent="0" lvl="0" marL="0" rtl="0" algn="l">
              <a:spcBef>
                <a:spcPts val="0"/>
              </a:spcBef>
              <a:spcAft>
                <a:spcPts val="0"/>
              </a:spcAft>
              <a:buNone/>
            </a:pPr>
            <a:r>
              <a:t/>
            </a:r>
            <a:endParaRPr sz="1800">
              <a:solidFill>
                <a:srgbClr val="333399"/>
              </a:solidFill>
              <a:latin typeface="Roboto"/>
              <a:ea typeface="Roboto"/>
              <a:cs typeface="Roboto"/>
              <a:sym typeface="Roboto"/>
            </a:endParaRPr>
          </a:p>
          <a:p>
            <a:pPr indent="457200" lvl="0" marL="914400" rtl="0" algn="l">
              <a:lnSpc>
                <a:spcPct val="115000"/>
              </a:lnSpc>
              <a:spcBef>
                <a:spcPts val="0"/>
              </a:spcBef>
              <a:spcAft>
                <a:spcPts val="0"/>
              </a:spcAft>
              <a:buNone/>
            </a:pPr>
            <a:r>
              <a:rPr lang="en" sz="1800">
                <a:solidFill>
                  <a:srgbClr val="333399"/>
                </a:solidFill>
                <a:latin typeface="Roboto"/>
                <a:ea typeface="Roboto"/>
                <a:cs typeface="Roboto"/>
                <a:sym typeface="Roboto"/>
              </a:rPr>
              <a:t>𝑀𝑎𝑛ℎ𝑎𝑡𝑡𝑎𝑛𝑑𝑖𝑠𝑡𝑎𝑛𝑐𝑒=𝑎𝑏𝑠(𝑥1−𝑥2)+𝑎𝑏𝑠(𝑦1−𝑦2)</a:t>
            </a:r>
            <a:endParaRPr sz="1800">
              <a:solidFill>
                <a:srgbClr val="333399"/>
              </a:solidFill>
              <a:latin typeface="Roboto"/>
              <a:ea typeface="Roboto"/>
              <a:cs typeface="Roboto"/>
              <a:sym typeface="Roboto"/>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200">
              <a:solidFill>
                <a:srgbClr val="333333"/>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pic>
        <p:nvPicPr>
          <p:cNvPr id="356" name="Google Shape;356;p57"/>
          <p:cNvPicPr preferRelativeResize="0"/>
          <p:nvPr/>
        </p:nvPicPr>
        <p:blipFill>
          <a:blip r:embed="rId3">
            <a:alphaModFix/>
          </a:blip>
          <a:stretch>
            <a:fillRect/>
          </a:stretch>
        </p:blipFill>
        <p:spPr>
          <a:xfrm>
            <a:off x="825050" y="2197700"/>
            <a:ext cx="2896825" cy="2896850"/>
          </a:xfrm>
          <a:prstGeom prst="rect">
            <a:avLst/>
          </a:prstGeom>
          <a:noFill/>
          <a:ln>
            <a:noFill/>
          </a:ln>
        </p:spPr>
      </p:pic>
      <p:pic>
        <p:nvPicPr>
          <p:cNvPr id="357" name="Google Shape;357;p57"/>
          <p:cNvPicPr preferRelativeResize="0"/>
          <p:nvPr/>
        </p:nvPicPr>
        <p:blipFill>
          <a:blip r:embed="rId4">
            <a:alphaModFix/>
          </a:blip>
          <a:stretch>
            <a:fillRect/>
          </a:stretch>
        </p:blipFill>
        <p:spPr>
          <a:xfrm>
            <a:off x="5449525" y="2495300"/>
            <a:ext cx="2666850" cy="2147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8"/>
          <p:cNvSpPr txBox="1"/>
          <p:nvPr/>
        </p:nvSpPr>
        <p:spPr>
          <a:xfrm>
            <a:off x="118350" y="189000"/>
            <a:ext cx="89073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6633"/>
                </a:solidFill>
                <a:latin typeface="Roboto"/>
                <a:ea typeface="Roboto"/>
                <a:cs typeface="Roboto"/>
                <a:sym typeface="Roboto"/>
              </a:rPr>
              <a:t>Limitation</a:t>
            </a:r>
            <a:endParaRPr b="1" sz="2400">
              <a:solidFill>
                <a:srgbClr val="CC6633"/>
              </a:solidFill>
              <a:latin typeface="Roboto"/>
              <a:ea typeface="Roboto"/>
              <a:cs typeface="Roboto"/>
              <a:sym typeface="Roboto"/>
            </a:endParaRPr>
          </a:p>
          <a:p>
            <a:pPr indent="0" lvl="0" marL="0" rtl="0" algn="l">
              <a:spcBef>
                <a:spcPts val="0"/>
              </a:spcBef>
              <a:spcAft>
                <a:spcPts val="0"/>
              </a:spcAft>
              <a:buNone/>
            </a:pPr>
            <a:r>
              <a:t/>
            </a:r>
            <a:endParaRPr b="1" sz="2400">
              <a:solidFill>
                <a:srgbClr val="CC6633"/>
              </a:solidFill>
              <a:latin typeface="Roboto"/>
              <a:ea typeface="Roboto"/>
              <a:cs typeface="Roboto"/>
              <a:sym typeface="Roboto"/>
            </a:endParaRPr>
          </a:p>
          <a:p>
            <a:pPr indent="0" lvl="0" marL="0" rtl="0" algn="l">
              <a:spcBef>
                <a:spcPts val="0"/>
              </a:spcBef>
              <a:spcAft>
                <a:spcPts val="0"/>
              </a:spcAft>
              <a:buNone/>
            </a:pPr>
            <a:r>
              <a:t/>
            </a:r>
            <a:endParaRPr b="1" sz="2400">
              <a:solidFill>
                <a:srgbClr val="CC6633"/>
              </a:solidFill>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rPr>
              <a:t>The main disadvantage of the KNN algorithm is that it is a </a:t>
            </a:r>
            <a:r>
              <a:rPr i="1" lang="en" sz="1200">
                <a:solidFill>
                  <a:schemeClr val="dk1"/>
                </a:solidFill>
                <a:highlight>
                  <a:srgbClr val="FFFFFF"/>
                </a:highlight>
              </a:rPr>
              <a:t>lazy learner</a:t>
            </a:r>
            <a:r>
              <a:rPr lang="en" sz="1200">
                <a:solidFill>
                  <a:schemeClr val="dk1"/>
                </a:solidFill>
                <a:highlight>
                  <a:srgbClr val="FFFFFF"/>
                </a:highlight>
              </a:rPr>
              <a:t>,</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 it does not learn anything from the training data and simply uses the training data itself for classification</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The main disadvantage of this approach is that the algorithm must compute the distance and sort all the training data at each prediction, which can be slow if there are a large number of training examples</a:t>
            </a:r>
            <a:endParaRPr sz="1200">
              <a:solidFill>
                <a:schemeClr val="dk1"/>
              </a:solidFill>
              <a:highlight>
                <a:srgbClr val="FFFFFF"/>
              </a:highlight>
            </a:endParaRPr>
          </a:p>
          <a:p>
            <a:pPr indent="0" lvl="0" marL="0" rtl="0" algn="l">
              <a:spcBef>
                <a:spcPts val="0"/>
              </a:spcBef>
              <a:spcAft>
                <a:spcPts val="0"/>
              </a:spcAft>
              <a:buNone/>
            </a:pPr>
            <a:r>
              <a:t/>
            </a:r>
            <a:endParaRPr b="1"/>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457200" lvl="0" marL="914400" rtl="0" algn="l">
              <a:lnSpc>
                <a:spcPct val="115000"/>
              </a:lnSpc>
              <a:spcBef>
                <a:spcPts val="0"/>
              </a:spcBef>
              <a:spcAft>
                <a:spcPts val="0"/>
              </a:spcAft>
              <a:buNone/>
            </a:pPr>
            <a:r>
              <a:t/>
            </a:r>
            <a:endParaRPr sz="1500">
              <a:solidFill>
                <a:srgbClr val="333333"/>
              </a:solidFill>
              <a:latin typeface="Georgia"/>
              <a:ea typeface="Georgia"/>
              <a:cs typeface="Georgia"/>
              <a:sym typeface="Georgia"/>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200">
              <a:solidFill>
                <a:srgbClr val="333333"/>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9"/>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9"/>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69" name="Google Shape;369;p59"/>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SVM(Support Vector Machine)</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9"/>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0"/>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0"/>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77" name="Google Shape;377;p60"/>
          <p:cNvSpPr txBox="1"/>
          <p:nvPr/>
        </p:nvSpPr>
        <p:spPr>
          <a:xfrm>
            <a:off x="130500" y="101175"/>
            <a:ext cx="8796900" cy="499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0"/>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60"/>
          <p:cNvPicPr preferRelativeResize="0"/>
          <p:nvPr/>
        </p:nvPicPr>
        <p:blipFill>
          <a:blip r:embed="rId3">
            <a:alphaModFix/>
          </a:blip>
          <a:stretch>
            <a:fillRect/>
          </a:stretch>
        </p:blipFill>
        <p:spPr>
          <a:xfrm>
            <a:off x="6207350" y="1658325"/>
            <a:ext cx="2720126" cy="3065598"/>
          </a:xfrm>
          <a:prstGeom prst="rect">
            <a:avLst/>
          </a:prstGeom>
          <a:noFill/>
          <a:ln>
            <a:noFill/>
          </a:ln>
        </p:spPr>
      </p:pic>
      <p:pic>
        <p:nvPicPr>
          <p:cNvPr id="380" name="Google Shape;380;p60"/>
          <p:cNvPicPr preferRelativeResize="0"/>
          <p:nvPr/>
        </p:nvPicPr>
        <p:blipFill>
          <a:blip r:embed="rId4">
            <a:alphaModFix/>
          </a:blip>
          <a:stretch>
            <a:fillRect/>
          </a:stretch>
        </p:blipFill>
        <p:spPr>
          <a:xfrm>
            <a:off x="71600" y="1704763"/>
            <a:ext cx="3065600" cy="3065600"/>
          </a:xfrm>
          <a:prstGeom prst="rect">
            <a:avLst/>
          </a:prstGeom>
          <a:noFill/>
          <a:ln>
            <a:noFill/>
          </a:ln>
        </p:spPr>
      </p:pic>
      <p:sp>
        <p:nvSpPr>
          <p:cNvPr id="381" name="Google Shape;381;p60"/>
          <p:cNvSpPr txBox="1"/>
          <p:nvPr/>
        </p:nvSpPr>
        <p:spPr>
          <a:xfrm>
            <a:off x="229400" y="175375"/>
            <a:ext cx="4195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Non Linear Classification Challenge</a:t>
            </a:r>
            <a:endParaRPr/>
          </a:p>
        </p:txBody>
      </p:sp>
      <p:pic>
        <p:nvPicPr>
          <p:cNvPr id="382" name="Google Shape;382;p60"/>
          <p:cNvPicPr preferRelativeResize="0"/>
          <p:nvPr/>
        </p:nvPicPr>
        <p:blipFill>
          <a:blip r:embed="rId5">
            <a:alphaModFix/>
          </a:blip>
          <a:stretch>
            <a:fillRect/>
          </a:stretch>
        </p:blipFill>
        <p:spPr>
          <a:xfrm>
            <a:off x="3367850" y="2896900"/>
            <a:ext cx="2540850" cy="1070150"/>
          </a:xfrm>
          <a:prstGeom prst="rect">
            <a:avLst/>
          </a:prstGeom>
          <a:noFill/>
          <a:ln>
            <a:noFill/>
          </a:ln>
        </p:spPr>
      </p:pic>
      <p:sp>
        <p:nvSpPr>
          <p:cNvPr id="383" name="Google Shape;383;p60"/>
          <p:cNvSpPr txBox="1"/>
          <p:nvPr/>
        </p:nvSpPr>
        <p:spPr>
          <a:xfrm>
            <a:off x="229400" y="661700"/>
            <a:ext cx="54897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EFDFA"/>
                </a:highlight>
              </a:rPr>
              <a:t>It transforms non-linear data into linear data and then draws a hyperplane.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1"/>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1"/>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90" name="Google Shape;390;p61"/>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Introduction</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400"/>
              <a:buFont typeface="Arial"/>
              <a:buNone/>
            </a:pPr>
            <a:r>
              <a:rPr b="0" i="0" lang="en" sz="1400" u="none" cap="none" strike="noStrike">
                <a:solidFill>
                  <a:schemeClr val="dk1"/>
                </a:solidFill>
                <a:highlight>
                  <a:srgbClr val="FFFFFF"/>
                </a:highlight>
                <a:latin typeface="Georgia"/>
                <a:ea typeface="Georgia"/>
                <a:cs typeface="Georgia"/>
                <a:sym typeface="Georgia"/>
              </a:rPr>
              <a:t>It's a supervised machine learning algorithm which can be used for both classification or regression problems. But it's usually used for classification. Given 2 or more labeled classes of data, it acts as a discriminative classifier, formally defined by an optimal hyperplane that separates all the classes.</a:t>
            </a:r>
            <a:endParaRPr b="0" i="0" sz="14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1"/>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 name="Google Shape;392;p61"/>
          <p:cNvPicPr preferRelativeResize="0"/>
          <p:nvPr/>
        </p:nvPicPr>
        <p:blipFill rotWithShape="1">
          <a:blip r:embed="rId3">
            <a:alphaModFix/>
          </a:blip>
          <a:srcRect b="0" l="0" r="0" t="0"/>
          <a:stretch/>
        </p:blipFill>
        <p:spPr>
          <a:xfrm>
            <a:off x="357825" y="2178100"/>
            <a:ext cx="4011099" cy="1854775"/>
          </a:xfrm>
          <a:prstGeom prst="rect">
            <a:avLst/>
          </a:prstGeom>
          <a:noFill/>
          <a:ln>
            <a:noFill/>
          </a:ln>
        </p:spPr>
      </p:pic>
      <p:pic>
        <p:nvPicPr>
          <p:cNvPr id="393" name="Google Shape;393;p61"/>
          <p:cNvPicPr preferRelativeResize="0"/>
          <p:nvPr/>
        </p:nvPicPr>
        <p:blipFill rotWithShape="1">
          <a:blip r:embed="rId4">
            <a:alphaModFix/>
          </a:blip>
          <a:srcRect b="0" l="0" r="0" t="0"/>
          <a:stretch/>
        </p:blipFill>
        <p:spPr>
          <a:xfrm>
            <a:off x="4115500" y="1993087"/>
            <a:ext cx="3836950" cy="222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nvSpPr>
        <p:spPr>
          <a:xfrm>
            <a:off x="217200" y="148075"/>
            <a:ext cx="8816100" cy="49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Supervised 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Supervised learning is when model gets trained on Labelled Dataset. Labelled Dataset is one which have both input and output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Types of Supervised Machine Learning</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Classification</a:t>
            </a:r>
            <a:endParaRPr/>
          </a:p>
          <a:p>
            <a:pPr indent="-317500" lvl="0" marL="457200" rtl="0" algn="l">
              <a:spcBef>
                <a:spcPts val="0"/>
              </a:spcBef>
              <a:spcAft>
                <a:spcPts val="0"/>
              </a:spcAft>
              <a:buSzPts val="1400"/>
              <a:buAutoNum type="arabicPeriod"/>
            </a:pPr>
            <a:r>
              <a:rPr lang="en"/>
              <a:t>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Examples of Supervised Machine Learning Algorithms</a:t>
            </a:r>
            <a:endParaRPr b="1"/>
          </a:p>
          <a:p>
            <a:pPr indent="-317500" lvl="0" marL="457200" rtl="0" algn="l">
              <a:spcBef>
                <a:spcPts val="0"/>
              </a:spcBef>
              <a:spcAft>
                <a:spcPts val="0"/>
              </a:spcAft>
              <a:buSzPts val="1400"/>
              <a:buAutoNum type="arabicPeriod"/>
            </a:pPr>
            <a:r>
              <a:rPr lang="en"/>
              <a:t>Linear Regression</a:t>
            </a:r>
            <a:endParaRPr/>
          </a:p>
          <a:p>
            <a:pPr indent="-317500" lvl="0" marL="457200" rtl="0" algn="l">
              <a:spcBef>
                <a:spcPts val="0"/>
              </a:spcBef>
              <a:spcAft>
                <a:spcPts val="0"/>
              </a:spcAft>
              <a:buSzPts val="1400"/>
              <a:buAutoNum type="arabicPeriod"/>
            </a:pPr>
            <a:r>
              <a:rPr lang="en"/>
              <a:t>K-Nearest Neighbor</a:t>
            </a:r>
            <a:endParaRPr/>
          </a:p>
          <a:p>
            <a:pPr indent="-317500" lvl="0" marL="457200" rtl="0" algn="l">
              <a:spcBef>
                <a:spcPts val="0"/>
              </a:spcBef>
              <a:spcAft>
                <a:spcPts val="0"/>
              </a:spcAft>
              <a:buSzPts val="1400"/>
              <a:buAutoNum type="arabicPeriod"/>
            </a:pPr>
            <a:r>
              <a:rPr lang="en"/>
              <a:t>Gaussian Naive Bayes</a:t>
            </a:r>
            <a:endParaRPr/>
          </a:p>
          <a:p>
            <a:pPr indent="-317500" lvl="0" marL="457200" rtl="0" algn="l">
              <a:spcBef>
                <a:spcPts val="0"/>
              </a:spcBef>
              <a:spcAft>
                <a:spcPts val="0"/>
              </a:spcAft>
              <a:buSzPts val="1400"/>
              <a:buAutoNum type="arabicPeriod"/>
            </a:pPr>
            <a:r>
              <a:rPr lang="en"/>
              <a:t>Decision Tree</a:t>
            </a:r>
            <a:endParaRPr/>
          </a:p>
          <a:p>
            <a:pPr indent="-317500" lvl="0" marL="457200" rtl="0" algn="l">
              <a:spcBef>
                <a:spcPts val="0"/>
              </a:spcBef>
              <a:spcAft>
                <a:spcPts val="0"/>
              </a:spcAft>
              <a:buSzPts val="1400"/>
              <a:buAutoNum type="arabicPeriod"/>
            </a:pPr>
            <a:r>
              <a:rPr lang="en"/>
              <a:t>Support Vector Machine(SVM)</a:t>
            </a:r>
            <a:endParaRPr/>
          </a:p>
          <a:p>
            <a:pPr indent="-317500" lvl="0" marL="457200" rtl="0" algn="l">
              <a:spcBef>
                <a:spcPts val="0"/>
              </a:spcBef>
              <a:spcAft>
                <a:spcPts val="0"/>
              </a:spcAft>
              <a:buSzPts val="1400"/>
              <a:buAutoNum type="arabicPeriod"/>
            </a:pPr>
            <a:r>
              <a:rPr lang="en"/>
              <a:t>Random Forest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78" name="Google Shape;78;p17"/>
          <p:cNvPicPr preferRelativeResize="0"/>
          <p:nvPr/>
        </p:nvPicPr>
        <p:blipFill>
          <a:blip r:embed="rId3">
            <a:alphaModFix/>
          </a:blip>
          <a:stretch>
            <a:fillRect/>
          </a:stretch>
        </p:blipFill>
        <p:spPr>
          <a:xfrm>
            <a:off x="5339950" y="2366425"/>
            <a:ext cx="3543050" cy="1968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2"/>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2"/>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00" name="Google Shape;400;p62"/>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Kernel</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We apply transformation and add one more dimension as we call it z-axis. Let’s assume value of points on z plane, w = x² + y². In this case we can manipulate it as distance of point from z-origin. Now if we plot in z-axis, a clear separation is visible and a line can be drawn</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2"/>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62"/>
          <p:cNvPicPr preferRelativeResize="0"/>
          <p:nvPr/>
        </p:nvPicPr>
        <p:blipFill rotWithShape="1">
          <a:blip r:embed="rId3">
            <a:alphaModFix/>
          </a:blip>
          <a:srcRect b="0" l="0" r="0" t="0"/>
          <a:stretch/>
        </p:blipFill>
        <p:spPr>
          <a:xfrm>
            <a:off x="232600" y="1149425"/>
            <a:ext cx="4023949" cy="2111050"/>
          </a:xfrm>
          <a:prstGeom prst="rect">
            <a:avLst/>
          </a:prstGeom>
          <a:noFill/>
          <a:ln>
            <a:noFill/>
          </a:ln>
        </p:spPr>
      </p:pic>
      <p:pic>
        <p:nvPicPr>
          <p:cNvPr id="403" name="Google Shape;403;p62"/>
          <p:cNvPicPr preferRelativeResize="0"/>
          <p:nvPr/>
        </p:nvPicPr>
        <p:blipFill rotWithShape="1">
          <a:blip r:embed="rId4">
            <a:alphaModFix/>
          </a:blip>
          <a:srcRect b="0" l="0" r="0" t="0"/>
          <a:stretch/>
        </p:blipFill>
        <p:spPr>
          <a:xfrm>
            <a:off x="4151575" y="1149425"/>
            <a:ext cx="4355476" cy="1896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3"/>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3"/>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10" name="Google Shape;410;p63"/>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SVM Mechanism</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3"/>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p63"/>
          <p:cNvPicPr preferRelativeResize="0"/>
          <p:nvPr/>
        </p:nvPicPr>
        <p:blipFill rotWithShape="1">
          <a:blip r:embed="rId3">
            <a:alphaModFix/>
          </a:blip>
          <a:srcRect b="0" l="0" r="0" t="0"/>
          <a:stretch/>
        </p:blipFill>
        <p:spPr>
          <a:xfrm>
            <a:off x="5489025" y="325900"/>
            <a:ext cx="3101049" cy="2482724"/>
          </a:xfrm>
          <a:prstGeom prst="rect">
            <a:avLst/>
          </a:prstGeom>
          <a:noFill/>
          <a:ln>
            <a:noFill/>
          </a:ln>
        </p:spPr>
      </p:pic>
      <p:pic>
        <p:nvPicPr>
          <p:cNvPr id="413" name="Google Shape;413;p63"/>
          <p:cNvPicPr preferRelativeResize="0"/>
          <p:nvPr/>
        </p:nvPicPr>
        <p:blipFill rotWithShape="1">
          <a:blip r:embed="rId4">
            <a:alphaModFix/>
          </a:blip>
          <a:srcRect b="0" l="0" r="0" t="0"/>
          <a:stretch/>
        </p:blipFill>
        <p:spPr>
          <a:xfrm>
            <a:off x="287425" y="634600"/>
            <a:ext cx="4525299" cy="2233250"/>
          </a:xfrm>
          <a:prstGeom prst="rect">
            <a:avLst/>
          </a:prstGeom>
          <a:noFill/>
          <a:ln>
            <a:noFill/>
          </a:ln>
        </p:spPr>
      </p:pic>
      <p:pic>
        <p:nvPicPr>
          <p:cNvPr id="414" name="Google Shape;414;p63"/>
          <p:cNvPicPr preferRelativeResize="0"/>
          <p:nvPr/>
        </p:nvPicPr>
        <p:blipFill rotWithShape="1">
          <a:blip r:embed="rId5">
            <a:alphaModFix/>
          </a:blip>
          <a:srcRect b="0" l="0" r="0" t="0"/>
          <a:stretch/>
        </p:blipFill>
        <p:spPr>
          <a:xfrm>
            <a:off x="106913" y="2926675"/>
            <a:ext cx="4886325" cy="2167525"/>
          </a:xfrm>
          <a:prstGeom prst="rect">
            <a:avLst/>
          </a:prstGeom>
          <a:noFill/>
          <a:ln>
            <a:noFill/>
          </a:ln>
        </p:spPr>
      </p:pic>
      <p:pic>
        <p:nvPicPr>
          <p:cNvPr id="415" name="Google Shape;415;p63"/>
          <p:cNvPicPr preferRelativeResize="0"/>
          <p:nvPr/>
        </p:nvPicPr>
        <p:blipFill rotWithShape="1">
          <a:blip r:embed="rId6">
            <a:alphaModFix/>
          </a:blip>
          <a:srcRect b="0" l="0" r="0" t="0"/>
          <a:stretch/>
        </p:blipFill>
        <p:spPr>
          <a:xfrm>
            <a:off x="5489025" y="3197693"/>
            <a:ext cx="2950151" cy="16996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4"/>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4"/>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22" name="Google Shape;422;p64"/>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Regularization</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Regularization parameter (often termed as C parameter in python sklearn library) tells the SVM optimization how much you want to avoid misclassifying each training example</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rPr b="1" i="0" lang="en" sz="1600" u="none" cap="none" strike="noStrike">
                <a:solidFill>
                  <a:schemeClr val="dk1"/>
                </a:solidFill>
                <a:highlight>
                  <a:srgbClr val="FFFFFF"/>
                </a:highlight>
                <a:latin typeface="Georgia"/>
                <a:ea typeface="Georgia"/>
                <a:cs typeface="Georgia"/>
                <a:sym typeface="Georgia"/>
              </a:rPr>
              <a:t>C-Value</a:t>
            </a:r>
            <a:endParaRPr b="1"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For large values of C, the optimization will choose a smaller-margin hyperplane if that hyperplane does a better job of getting all the training points classified correctly. Conversely, a very small value of C will cause the optimizer to look for a larger-margin separating hyperplane, even if that hyperplane misclassified more points.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4"/>
          <p:cNvSpPr txBox="1"/>
          <p:nvPr/>
        </p:nvSpPr>
        <p:spPr>
          <a:xfrm>
            <a:off x="71600" y="1695050"/>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64"/>
          <p:cNvPicPr preferRelativeResize="0"/>
          <p:nvPr/>
        </p:nvPicPr>
        <p:blipFill rotWithShape="1">
          <a:blip r:embed="rId3">
            <a:alphaModFix/>
          </a:blip>
          <a:srcRect b="0" l="0" r="0" t="0"/>
          <a:stretch/>
        </p:blipFill>
        <p:spPr>
          <a:xfrm>
            <a:off x="1806975" y="3287300"/>
            <a:ext cx="5698099" cy="1740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5"/>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5"/>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31" name="Google Shape;431;p65"/>
          <p:cNvSpPr txBox="1"/>
          <p:nvPr/>
        </p:nvSpPr>
        <p:spPr>
          <a:xfrm>
            <a:off x="187875" y="138500"/>
            <a:ext cx="87396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Regularization - Gamma value</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58000"/>
              </a:lnSpc>
              <a:spcBef>
                <a:spcPts val="600"/>
              </a:spcBef>
              <a:spcAft>
                <a:spcPts val="0"/>
              </a:spcAft>
              <a:buClr>
                <a:srgbClr val="000000"/>
              </a:buClr>
              <a:buSzPts val="1400"/>
              <a:buFont typeface="Arial"/>
              <a:buNone/>
            </a:pPr>
            <a:r>
              <a:rPr b="0" i="0" lang="en" sz="1400" u="none" cap="none" strike="noStrike">
                <a:solidFill>
                  <a:schemeClr val="dk1"/>
                </a:solidFill>
                <a:latin typeface="Georgia"/>
                <a:ea typeface="Georgia"/>
                <a:cs typeface="Georgia"/>
                <a:sym typeface="Georgia"/>
              </a:rPr>
              <a:t>The gamma parameter defines how far the influence of a single training example reaches, with low values meaning ‘far’ and high values meaning ‘close’. In other words, with low gamma, points far away from plausible separation line are considered in calculation for the separation line. Where as high gamma means the points close to plausible line are considered in calculation.</a:t>
            </a:r>
            <a:endParaRPr b="0" i="0" sz="1400" u="none" cap="none" strike="noStrike">
              <a:solidFill>
                <a:schemeClr val="dk1"/>
              </a:solidFill>
              <a:latin typeface="Georgia"/>
              <a:ea typeface="Georgia"/>
              <a:cs typeface="Georgia"/>
              <a:sym typeface="Georgia"/>
            </a:endParaRPr>
          </a:p>
          <a:p>
            <a:pPr indent="0" lvl="0" marL="0" marR="0" rtl="0" algn="l">
              <a:lnSpc>
                <a:spcPct val="158000"/>
              </a:lnSpc>
              <a:spcBef>
                <a:spcPts val="60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2" name="Google Shape;432;p65"/>
          <p:cNvPicPr preferRelativeResize="0"/>
          <p:nvPr/>
        </p:nvPicPr>
        <p:blipFill rotWithShape="1">
          <a:blip r:embed="rId3">
            <a:alphaModFix/>
          </a:blip>
          <a:srcRect b="0" l="0" r="0" t="0"/>
          <a:stretch/>
        </p:blipFill>
        <p:spPr>
          <a:xfrm>
            <a:off x="1815900" y="2124425"/>
            <a:ext cx="4875151" cy="30190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6"/>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39" name="Google Shape;439;p66"/>
          <p:cNvSpPr txBox="1"/>
          <p:nvPr/>
        </p:nvSpPr>
        <p:spPr>
          <a:xfrm>
            <a:off x="62650" y="138500"/>
            <a:ext cx="88647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rPr b="1" i="0" lang="en" sz="1800" u="none" cap="none" strike="noStrike">
                <a:solidFill>
                  <a:schemeClr val="dk1"/>
                </a:solidFill>
                <a:highlight>
                  <a:srgbClr val="FFFFFF"/>
                </a:highlight>
                <a:latin typeface="Georgia"/>
                <a:ea typeface="Georgia"/>
                <a:cs typeface="Georgia"/>
                <a:sym typeface="Georgia"/>
              </a:rPr>
              <a:t>Margin</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58000"/>
              </a:lnSpc>
              <a:spcBef>
                <a:spcPts val="2200"/>
              </a:spcBef>
              <a:spcAft>
                <a:spcPts val="0"/>
              </a:spcAft>
              <a:buClr>
                <a:srgbClr val="000000"/>
              </a:buClr>
              <a:buSzPts val="1600"/>
              <a:buFont typeface="Arial"/>
              <a:buNone/>
            </a:pPr>
            <a:r>
              <a:rPr b="1" i="1" lang="en" sz="1600" u="none" cap="none" strike="noStrike">
                <a:solidFill>
                  <a:schemeClr val="dk1"/>
                </a:solidFill>
                <a:latin typeface="Georgia"/>
                <a:ea typeface="Georgia"/>
                <a:cs typeface="Georgia"/>
                <a:sym typeface="Georgia"/>
              </a:rPr>
              <a:t>A margin is a separation of line to the closest class points.</a:t>
            </a:r>
            <a:endParaRPr b="1" i="1" sz="1600" u="none" cap="none" strike="noStrike">
              <a:solidFill>
                <a:schemeClr val="dk1"/>
              </a:solidFill>
              <a:latin typeface="Georgia"/>
              <a:ea typeface="Georgia"/>
              <a:cs typeface="Georgia"/>
              <a:sym typeface="Georgia"/>
            </a:endParaRPr>
          </a:p>
          <a:p>
            <a:pPr indent="0" lvl="0" marL="0" marR="0" rtl="0" algn="l">
              <a:lnSpc>
                <a:spcPct val="158000"/>
              </a:lnSpc>
              <a:spcBef>
                <a:spcPts val="2200"/>
              </a:spcBef>
              <a:spcAft>
                <a:spcPts val="0"/>
              </a:spcAft>
              <a:buClr>
                <a:srgbClr val="000000"/>
              </a:buClr>
              <a:buSzPts val="1600"/>
              <a:buFont typeface="Arial"/>
              <a:buNone/>
            </a:pPr>
            <a:r>
              <a:rPr b="0" i="0" lang="en" sz="1600" u="none" cap="none" strike="noStrike">
                <a:solidFill>
                  <a:schemeClr val="dk1"/>
                </a:solidFill>
                <a:latin typeface="Georgia"/>
                <a:ea typeface="Georgia"/>
                <a:cs typeface="Georgia"/>
                <a:sym typeface="Georgia"/>
              </a:rPr>
              <a:t>A </a:t>
            </a:r>
            <a:r>
              <a:rPr b="1" i="1" lang="en" sz="1600" u="none" cap="none" strike="noStrike">
                <a:solidFill>
                  <a:schemeClr val="dk1"/>
                </a:solidFill>
                <a:latin typeface="Georgia"/>
                <a:ea typeface="Georgia"/>
                <a:cs typeface="Georgia"/>
                <a:sym typeface="Georgia"/>
              </a:rPr>
              <a:t>good margin</a:t>
            </a:r>
            <a:r>
              <a:rPr b="0" i="0" lang="en" sz="1600" u="none" cap="none" strike="noStrike">
                <a:solidFill>
                  <a:schemeClr val="dk1"/>
                </a:solidFill>
                <a:latin typeface="Georgia"/>
                <a:ea typeface="Georgia"/>
                <a:cs typeface="Georgia"/>
                <a:sym typeface="Georgia"/>
              </a:rPr>
              <a:t> is one where this separation is larger for both the classes. Images below gives to visual example of good and bad margin. A good margin allows the points to be in their respective classes without crossing to other class.</a:t>
            </a:r>
            <a:endParaRPr b="0" i="0" sz="1600" u="none" cap="none" strike="noStrike">
              <a:solidFill>
                <a:schemeClr val="dk1"/>
              </a:solidFill>
              <a:latin typeface="Georgia"/>
              <a:ea typeface="Georgia"/>
              <a:cs typeface="Georgia"/>
              <a:sym typeface="Georgia"/>
            </a:endParaRPr>
          </a:p>
          <a:p>
            <a:pPr indent="0" lvl="0" marL="0" marR="0" rtl="0" algn="l">
              <a:lnSpc>
                <a:spcPct val="158000"/>
              </a:lnSpc>
              <a:spcBef>
                <a:spcPts val="60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66"/>
          <p:cNvPicPr preferRelativeResize="0"/>
          <p:nvPr/>
        </p:nvPicPr>
        <p:blipFill rotWithShape="1">
          <a:blip r:embed="rId3">
            <a:alphaModFix/>
          </a:blip>
          <a:srcRect b="0" l="0" r="0" t="0"/>
          <a:stretch/>
        </p:blipFill>
        <p:spPr>
          <a:xfrm>
            <a:off x="152075" y="2822150"/>
            <a:ext cx="3882251" cy="2009250"/>
          </a:xfrm>
          <a:prstGeom prst="rect">
            <a:avLst/>
          </a:prstGeom>
          <a:noFill/>
          <a:ln>
            <a:noFill/>
          </a:ln>
        </p:spPr>
      </p:pic>
      <p:pic>
        <p:nvPicPr>
          <p:cNvPr id="441" name="Google Shape;441;p66"/>
          <p:cNvPicPr preferRelativeResize="0"/>
          <p:nvPr/>
        </p:nvPicPr>
        <p:blipFill rotWithShape="1">
          <a:blip r:embed="rId4">
            <a:alphaModFix/>
          </a:blip>
          <a:srcRect b="0" l="0" r="0" t="0"/>
          <a:stretch/>
        </p:blipFill>
        <p:spPr>
          <a:xfrm>
            <a:off x="4572009" y="2822150"/>
            <a:ext cx="4478192" cy="2009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7"/>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48" name="Google Shape;448;p67"/>
          <p:cNvSpPr txBox="1"/>
          <p:nvPr/>
        </p:nvSpPr>
        <p:spPr>
          <a:xfrm>
            <a:off x="62650" y="138500"/>
            <a:ext cx="88647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rPr b="1" lang="en" sz="1800">
                <a:solidFill>
                  <a:schemeClr val="dk1"/>
                </a:solidFill>
                <a:highlight>
                  <a:srgbClr val="FFFFFF"/>
                </a:highlight>
                <a:latin typeface="Georgia"/>
                <a:ea typeface="Georgia"/>
                <a:cs typeface="Georgia"/>
                <a:sym typeface="Georgia"/>
              </a:rPr>
              <a:t>Decision Tree</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sz="1800">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68"/>
          <p:cNvPicPr preferRelativeResize="0"/>
          <p:nvPr/>
        </p:nvPicPr>
        <p:blipFill>
          <a:blip r:embed="rId3">
            <a:alphaModFix/>
          </a:blip>
          <a:stretch>
            <a:fillRect/>
          </a:stretch>
        </p:blipFill>
        <p:spPr>
          <a:xfrm>
            <a:off x="1295575" y="1288150"/>
            <a:ext cx="6892273" cy="3632800"/>
          </a:xfrm>
          <a:prstGeom prst="rect">
            <a:avLst/>
          </a:prstGeom>
          <a:noFill/>
          <a:ln>
            <a:noFill/>
          </a:ln>
        </p:spPr>
      </p:pic>
      <p:sp>
        <p:nvSpPr>
          <p:cNvPr id="454" name="Google Shape;454;p68"/>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Attribute-based representations</a:t>
            </a:r>
            <a:endParaRPr sz="2400"/>
          </a:p>
        </p:txBody>
      </p:sp>
      <p:sp>
        <p:nvSpPr>
          <p:cNvPr id="455" name="Google Shape;455;p68"/>
          <p:cNvSpPr txBox="1"/>
          <p:nvPr/>
        </p:nvSpPr>
        <p:spPr>
          <a:xfrm>
            <a:off x="410750" y="686425"/>
            <a:ext cx="5712300" cy="601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sz="1200">
                <a:solidFill>
                  <a:srgbClr val="212E35"/>
                </a:solidFill>
              </a:rPr>
              <a:t>Examples described by </a:t>
            </a:r>
            <a:r>
              <a:rPr lang="en" sz="1200">
                <a:solidFill>
                  <a:srgbClr val="7425AD"/>
                </a:solidFill>
              </a:rPr>
              <a:t>attribute values </a:t>
            </a:r>
            <a:r>
              <a:rPr lang="en" sz="1200">
                <a:solidFill>
                  <a:srgbClr val="212E35"/>
                </a:solidFill>
              </a:rPr>
              <a:t>(Boolean, discrete, continuous)</a:t>
            </a:r>
            <a:endParaRPr sz="1200">
              <a:solidFill>
                <a:srgbClr val="212E35"/>
              </a:solidFill>
            </a:endParaRPr>
          </a:p>
          <a:p>
            <a:pPr indent="0" lvl="0" marL="0" rtl="0" algn="l">
              <a:lnSpc>
                <a:spcPct val="98181"/>
              </a:lnSpc>
              <a:spcBef>
                <a:spcPts val="1200"/>
              </a:spcBef>
              <a:spcAft>
                <a:spcPts val="0"/>
              </a:spcAft>
              <a:buClr>
                <a:schemeClr val="dk1"/>
              </a:buClr>
              <a:buSzPts val="1100"/>
              <a:buFont typeface="Arial"/>
              <a:buNone/>
            </a:pPr>
            <a:r>
              <a:rPr lang="en" sz="1200">
                <a:solidFill>
                  <a:srgbClr val="212E35"/>
                </a:solidFill>
              </a:rPr>
              <a:t>E.g., situations where I will/won't wait for a table:</a:t>
            </a:r>
            <a:endParaRPr sz="1200">
              <a:solidFill>
                <a:srgbClr val="212E35"/>
              </a:solidFill>
            </a:endParaRPr>
          </a:p>
          <a:p>
            <a:pPr indent="0" lvl="0" marL="0" rtl="0" algn="l">
              <a:spcBef>
                <a:spcPts val="12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9"/>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Attribute-based representations</a:t>
            </a:r>
            <a:endParaRPr sz="2400"/>
          </a:p>
        </p:txBody>
      </p:sp>
      <p:sp>
        <p:nvSpPr>
          <p:cNvPr id="461" name="Google Shape;461;p69"/>
          <p:cNvSpPr txBox="1"/>
          <p:nvPr/>
        </p:nvSpPr>
        <p:spPr>
          <a:xfrm>
            <a:off x="410750" y="686425"/>
            <a:ext cx="5712300" cy="601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sz="1200">
                <a:solidFill>
                  <a:srgbClr val="212E35"/>
                </a:solidFill>
              </a:rPr>
              <a:t>One possible representation for hypotheses</a:t>
            </a:r>
            <a:endParaRPr sz="1200">
              <a:solidFill>
                <a:srgbClr val="212E35"/>
              </a:solidFill>
            </a:endParaRPr>
          </a:p>
          <a:p>
            <a:pPr indent="0" lvl="0" marL="0" rtl="0" algn="l">
              <a:spcBef>
                <a:spcPts val="1200"/>
              </a:spcBef>
              <a:spcAft>
                <a:spcPts val="0"/>
              </a:spcAft>
              <a:buNone/>
            </a:pPr>
            <a:r>
              <a:rPr lang="en" sz="1200">
                <a:solidFill>
                  <a:srgbClr val="212E35"/>
                </a:solidFill>
              </a:rPr>
              <a:t>E.g., here is the “true” tree for deciding whether to wait</a:t>
            </a:r>
            <a:endParaRPr sz="1200">
              <a:solidFill>
                <a:srgbClr val="212E35"/>
              </a:solidFill>
            </a:endParaRPr>
          </a:p>
        </p:txBody>
      </p:sp>
      <p:sp>
        <p:nvSpPr>
          <p:cNvPr id="462" name="Google Shape;462;p69"/>
          <p:cNvSpPr txBox="1"/>
          <p:nvPr/>
        </p:nvSpPr>
        <p:spPr>
          <a:xfrm>
            <a:off x="509650" y="1485975"/>
            <a:ext cx="7418400" cy="3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69"/>
          <p:cNvPicPr preferRelativeResize="0"/>
          <p:nvPr/>
        </p:nvPicPr>
        <p:blipFill>
          <a:blip r:embed="rId3">
            <a:alphaModFix/>
          </a:blip>
          <a:stretch>
            <a:fillRect/>
          </a:stretch>
        </p:blipFill>
        <p:spPr>
          <a:xfrm>
            <a:off x="2400300" y="1978813"/>
            <a:ext cx="4343400" cy="3114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0"/>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Choosing an attribute</a:t>
            </a:r>
            <a:endParaRPr sz="2400"/>
          </a:p>
        </p:txBody>
      </p:sp>
      <p:sp>
        <p:nvSpPr>
          <p:cNvPr id="469" name="Google Shape;469;p70"/>
          <p:cNvSpPr txBox="1"/>
          <p:nvPr/>
        </p:nvSpPr>
        <p:spPr>
          <a:xfrm>
            <a:off x="410750" y="686425"/>
            <a:ext cx="6858000" cy="601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a:solidFill>
                  <a:srgbClr val="212E35"/>
                </a:solidFill>
              </a:rPr>
              <a:t>Idea: a good attribute splits the examples into subsets that are (ideally) "all positive" or "all negative"</a:t>
            </a:r>
            <a:endParaRPr>
              <a:solidFill>
                <a:srgbClr val="212E35"/>
              </a:solidFill>
            </a:endParaRPr>
          </a:p>
          <a:p>
            <a:pPr indent="0" lvl="0" marL="0" rtl="0" algn="l">
              <a:spcBef>
                <a:spcPts val="1200"/>
              </a:spcBef>
              <a:spcAft>
                <a:spcPts val="0"/>
              </a:spcAft>
              <a:buNone/>
            </a:pPr>
            <a:r>
              <a:t/>
            </a:r>
            <a:endParaRPr>
              <a:solidFill>
                <a:srgbClr val="212E35"/>
              </a:solidFill>
            </a:endParaRPr>
          </a:p>
        </p:txBody>
      </p:sp>
      <p:pic>
        <p:nvPicPr>
          <p:cNvPr id="470" name="Google Shape;470;p70"/>
          <p:cNvPicPr preferRelativeResize="0"/>
          <p:nvPr/>
        </p:nvPicPr>
        <p:blipFill>
          <a:blip r:embed="rId3">
            <a:alphaModFix/>
          </a:blip>
          <a:stretch>
            <a:fillRect/>
          </a:stretch>
        </p:blipFill>
        <p:spPr>
          <a:xfrm>
            <a:off x="673475" y="1642600"/>
            <a:ext cx="6892001" cy="1642600"/>
          </a:xfrm>
          <a:prstGeom prst="rect">
            <a:avLst/>
          </a:prstGeom>
          <a:noFill/>
          <a:ln>
            <a:noFill/>
          </a:ln>
        </p:spPr>
      </p:pic>
      <p:sp>
        <p:nvSpPr>
          <p:cNvPr id="471" name="Google Shape;471;p70"/>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i="1" lang="en">
                <a:solidFill>
                  <a:srgbClr val="212E35"/>
                </a:solidFill>
              </a:rPr>
              <a:t>Patrons?</a:t>
            </a:r>
            <a:r>
              <a:rPr lang="en">
                <a:solidFill>
                  <a:srgbClr val="212E35"/>
                </a:solidFill>
              </a:rPr>
              <a:t>is a better choice</a:t>
            </a:r>
            <a:endParaRPr>
              <a:solidFill>
                <a:srgbClr val="212E35"/>
              </a:solidFill>
            </a:endParaRPr>
          </a:p>
          <a:p>
            <a:pPr indent="0" lvl="0" marL="0" rtl="0" algn="l">
              <a:spcBef>
                <a:spcPts val="12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1"/>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Using information theory</a:t>
            </a:r>
            <a:endParaRPr sz="2400"/>
          </a:p>
        </p:txBody>
      </p:sp>
      <p:sp>
        <p:nvSpPr>
          <p:cNvPr id="477" name="Google Shape;477;p71"/>
          <p:cNvSpPr txBox="1"/>
          <p:nvPr/>
        </p:nvSpPr>
        <p:spPr>
          <a:xfrm>
            <a:off x="427250" y="859525"/>
            <a:ext cx="8217900" cy="39483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a:solidFill>
                  <a:srgbClr val="212E35"/>
                </a:solidFill>
              </a:rPr>
              <a:t>To implement </a:t>
            </a:r>
            <a:r>
              <a:rPr lang="en">
                <a:solidFill>
                  <a:srgbClr val="212E35"/>
                </a:solidFill>
                <a:latin typeface="Courier New"/>
                <a:ea typeface="Courier New"/>
                <a:cs typeface="Courier New"/>
                <a:sym typeface="Courier New"/>
              </a:rPr>
              <a:t>Choose-Attribute</a:t>
            </a:r>
            <a:r>
              <a:rPr lang="en">
                <a:solidFill>
                  <a:srgbClr val="212E35"/>
                </a:solidFill>
              </a:rPr>
              <a:t>in the DTL algorithm</a:t>
            </a:r>
            <a:endParaRPr>
              <a:solidFill>
                <a:srgbClr val="212E35"/>
              </a:solidFill>
            </a:endParaRPr>
          </a:p>
          <a:p>
            <a:pPr indent="0" lvl="0" marL="0" rtl="0" algn="l">
              <a:lnSpc>
                <a:spcPct val="98181"/>
              </a:lnSpc>
              <a:spcBef>
                <a:spcPts val="1200"/>
              </a:spcBef>
              <a:spcAft>
                <a:spcPts val="0"/>
              </a:spcAft>
              <a:buClr>
                <a:schemeClr val="dk1"/>
              </a:buClr>
              <a:buSzPts val="1100"/>
              <a:buFont typeface="Arial"/>
              <a:buNone/>
            </a:pPr>
            <a:r>
              <a:rPr lang="en">
                <a:solidFill>
                  <a:srgbClr val="212E35"/>
                </a:solidFill>
              </a:rPr>
              <a:t>Information Content (Entropy):</a:t>
            </a:r>
            <a:endParaRPr>
              <a:solidFill>
                <a:srgbClr val="212E35"/>
              </a:solidFill>
            </a:endParaRPr>
          </a:p>
          <a:p>
            <a:pPr indent="457200" lvl="0" marL="457200" rtl="0" algn="l">
              <a:lnSpc>
                <a:spcPct val="98181"/>
              </a:lnSpc>
              <a:spcBef>
                <a:spcPts val="1200"/>
              </a:spcBef>
              <a:spcAft>
                <a:spcPts val="0"/>
              </a:spcAft>
              <a:buClr>
                <a:schemeClr val="dk1"/>
              </a:buClr>
              <a:buSzPts val="1100"/>
              <a:buFont typeface="Arial"/>
              <a:buNone/>
            </a:pPr>
            <a:r>
              <a:rPr lang="en">
                <a:solidFill>
                  <a:srgbClr val="212E35"/>
                </a:solidFill>
              </a:rPr>
              <a:t>I(P(v</a:t>
            </a:r>
            <a:r>
              <a:rPr baseline="-25000" lang="en">
                <a:solidFill>
                  <a:srgbClr val="212E35"/>
                </a:solidFill>
              </a:rPr>
              <a:t>1</a:t>
            </a:r>
            <a:r>
              <a:rPr lang="en">
                <a:solidFill>
                  <a:srgbClr val="212E35"/>
                </a:solidFill>
              </a:rPr>
              <a:t>), … , P(v</a:t>
            </a:r>
            <a:r>
              <a:rPr baseline="-25000" lang="en">
                <a:solidFill>
                  <a:srgbClr val="212E35"/>
                </a:solidFill>
              </a:rPr>
              <a:t>n</a:t>
            </a:r>
            <a:r>
              <a:rPr lang="en">
                <a:solidFill>
                  <a:srgbClr val="212E35"/>
                </a:solidFill>
              </a:rPr>
              <a:t>)) = Σ</a:t>
            </a:r>
            <a:r>
              <a:rPr baseline="-25000" lang="en">
                <a:solidFill>
                  <a:srgbClr val="212E35"/>
                </a:solidFill>
              </a:rPr>
              <a:t>i=1</a:t>
            </a:r>
            <a:r>
              <a:rPr lang="en">
                <a:solidFill>
                  <a:srgbClr val="212E35"/>
                </a:solidFill>
              </a:rPr>
              <a:t>-P(v</a:t>
            </a:r>
            <a:r>
              <a:rPr baseline="-25000" lang="en">
                <a:solidFill>
                  <a:srgbClr val="212E35"/>
                </a:solidFill>
              </a:rPr>
              <a:t>i</a:t>
            </a:r>
            <a:r>
              <a:rPr lang="en">
                <a:solidFill>
                  <a:srgbClr val="212E35"/>
                </a:solidFill>
              </a:rPr>
              <a:t>) log</a:t>
            </a:r>
            <a:r>
              <a:rPr baseline="-25000" lang="en">
                <a:solidFill>
                  <a:srgbClr val="212E35"/>
                </a:solidFill>
              </a:rPr>
              <a:t>2</a:t>
            </a:r>
            <a:r>
              <a:rPr lang="en">
                <a:solidFill>
                  <a:srgbClr val="212E35"/>
                </a:solidFill>
              </a:rPr>
              <a:t>P(v</a:t>
            </a:r>
            <a:r>
              <a:rPr baseline="-25000" lang="en">
                <a:solidFill>
                  <a:srgbClr val="212E35"/>
                </a:solidFill>
              </a:rPr>
              <a:t>i</a:t>
            </a:r>
            <a:r>
              <a:rPr lang="en">
                <a:solidFill>
                  <a:srgbClr val="212E35"/>
                </a:solidFill>
              </a:rPr>
              <a:t>)</a:t>
            </a:r>
            <a:endParaRPr>
              <a:solidFill>
                <a:srgbClr val="212E35"/>
              </a:solidFill>
            </a:endParaRPr>
          </a:p>
          <a:p>
            <a:pPr indent="0" lvl="0" marL="0" rtl="0" algn="l">
              <a:lnSpc>
                <a:spcPct val="98181"/>
              </a:lnSpc>
              <a:spcBef>
                <a:spcPts val="1200"/>
              </a:spcBef>
              <a:spcAft>
                <a:spcPts val="0"/>
              </a:spcAft>
              <a:buClr>
                <a:schemeClr val="dk1"/>
              </a:buClr>
              <a:buSzPts val="1100"/>
              <a:buFont typeface="Arial"/>
              <a:buNone/>
            </a:pPr>
            <a:r>
              <a:rPr lang="en">
                <a:solidFill>
                  <a:srgbClr val="212E35"/>
                </a:solidFill>
              </a:rPr>
              <a:t>For a training set containing p  positive examples and n negative examples:</a:t>
            </a:r>
            <a:endParaRPr>
              <a:solidFill>
                <a:srgbClr val="212E35"/>
              </a:solidFill>
            </a:endParaRPr>
          </a:p>
          <a:p>
            <a:pPr indent="0" lvl="0" marL="0" rtl="0" algn="l">
              <a:spcBef>
                <a:spcPts val="1200"/>
              </a:spcBef>
              <a:spcAft>
                <a:spcPts val="0"/>
              </a:spcAft>
              <a:buNone/>
            </a:pPr>
            <a:r>
              <a:t/>
            </a:r>
            <a:endParaRPr>
              <a:solidFill>
                <a:srgbClr val="212E35"/>
              </a:solidFill>
            </a:endParaRPr>
          </a:p>
        </p:txBody>
      </p:sp>
      <p:sp>
        <p:nvSpPr>
          <p:cNvPr id="478" name="Google Shape;478;p71"/>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71"/>
          <p:cNvPicPr preferRelativeResize="0"/>
          <p:nvPr/>
        </p:nvPicPr>
        <p:blipFill>
          <a:blip r:embed="rId3">
            <a:alphaModFix/>
          </a:blip>
          <a:stretch>
            <a:fillRect/>
          </a:stretch>
        </p:blipFill>
        <p:spPr>
          <a:xfrm>
            <a:off x="2072775" y="3330275"/>
            <a:ext cx="4800600" cy="60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nvSpPr>
        <p:spPr>
          <a:xfrm>
            <a:off x="88850" y="69100"/>
            <a:ext cx="8944500" cy="4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Unsupervised 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Unsupervised machine learning algorithms infer patterns from a dataset without reference to known, or labeled, outcomes</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Unlike </a:t>
            </a:r>
            <a:r>
              <a:rPr lang="en" sz="1300">
                <a:solidFill>
                  <a:srgbClr val="2D8FE2"/>
                </a:solidFill>
                <a:highlight>
                  <a:srgbClr val="FFFFFF"/>
                </a:highlight>
                <a:uFill>
                  <a:noFill/>
                </a:uFill>
                <a:latin typeface="Roboto"/>
                <a:ea typeface="Roboto"/>
                <a:cs typeface="Roboto"/>
                <a:sym typeface="Roboto"/>
                <a:hlinkClick r:id="rId3"/>
              </a:rPr>
              <a:t>supervised machine learning</a:t>
            </a:r>
            <a:r>
              <a:rPr lang="en" sz="1300">
                <a:solidFill>
                  <a:srgbClr val="465275"/>
                </a:solidFill>
                <a:highlight>
                  <a:srgbClr val="FFFFFF"/>
                </a:highlight>
                <a:latin typeface="Roboto"/>
                <a:ea typeface="Roboto"/>
                <a:cs typeface="Roboto"/>
                <a:sym typeface="Roboto"/>
              </a:rPr>
              <a:t>, unsupervised machine learning methods cannot be directly applied to a </a:t>
            </a:r>
            <a:r>
              <a:rPr lang="en" sz="1300">
                <a:solidFill>
                  <a:srgbClr val="2D8FE2"/>
                </a:solidFill>
                <a:highlight>
                  <a:srgbClr val="FFFFFF"/>
                </a:highlight>
                <a:uFill>
                  <a:noFill/>
                </a:uFill>
                <a:latin typeface="Roboto"/>
                <a:ea typeface="Roboto"/>
                <a:cs typeface="Roboto"/>
                <a:sym typeface="Roboto"/>
                <a:hlinkClick r:id="rId4"/>
              </a:rPr>
              <a:t>regression</a:t>
            </a:r>
            <a:r>
              <a:rPr lang="en" sz="1300">
                <a:solidFill>
                  <a:srgbClr val="465275"/>
                </a:solidFill>
                <a:highlight>
                  <a:srgbClr val="FFFFFF"/>
                </a:highlight>
                <a:latin typeface="Roboto"/>
                <a:ea typeface="Roboto"/>
                <a:cs typeface="Roboto"/>
                <a:sym typeface="Roboto"/>
              </a:rPr>
              <a:t> a </a:t>
            </a:r>
            <a:r>
              <a:rPr lang="en" sz="1300">
                <a:solidFill>
                  <a:srgbClr val="2D8FE2"/>
                </a:solidFill>
                <a:highlight>
                  <a:srgbClr val="FFFFFF"/>
                </a:highlight>
                <a:uFill>
                  <a:noFill/>
                </a:uFill>
                <a:latin typeface="Roboto"/>
                <a:ea typeface="Roboto"/>
                <a:cs typeface="Roboto"/>
                <a:sym typeface="Roboto"/>
                <a:hlinkClick r:id="rId5"/>
              </a:rPr>
              <a:t>classification</a:t>
            </a:r>
            <a:r>
              <a:rPr lang="en" sz="1300">
                <a:solidFill>
                  <a:srgbClr val="465275"/>
                </a:solidFill>
                <a:highlight>
                  <a:srgbClr val="FFFFFF"/>
                </a:highlight>
                <a:latin typeface="Roboto"/>
                <a:ea typeface="Roboto"/>
                <a:cs typeface="Roboto"/>
                <a:sym typeface="Roboto"/>
              </a:rPr>
              <a:t> problem</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Unsupervised learning can instead be used for discovering the underlying structure of the data</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84" name="Google Shape;84;p18"/>
          <p:cNvSpPr txBox="1"/>
          <p:nvPr/>
        </p:nvSpPr>
        <p:spPr>
          <a:xfrm>
            <a:off x="179950" y="2871400"/>
            <a:ext cx="26295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Examples of UnSupervised Machine Learning Algorithms</a:t>
            </a:r>
            <a:endParaRPr b="1">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K Means Clustering, DBSCAN, ID3</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PCA, SVD</a:t>
            </a:r>
            <a:endParaRPr>
              <a:solidFill>
                <a:schemeClr val="dk1"/>
              </a:solidFill>
            </a:endParaRPr>
          </a:p>
          <a:p>
            <a:pPr indent="0" lvl="0" marL="457200" rtl="0" algn="l">
              <a:spcBef>
                <a:spcPts val="0"/>
              </a:spcBef>
              <a:spcAft>
                <a:spcPts val="0"/>
              </a:spcAft>
              <a:buNone/>
            </a:pPr>
            <a:r>
              <a:t/>
            </a:r>
            <a:endParaRPr>
              <a:solidFill>
                <a:schemeClr val="dk1"/>
              </a:solidFill>
            </a:endParaRPr>
          </a:p>
        </p:txBody>
      </p:sp>
      <p:pic>
        <p:nvPicPr>
          <p:cNvPr id="85" name="Google Shape;85;p18"/>
          <p:cNvPicPr preferRelativeResize="0"/>
          <p:nvPr/>
        </p:nvPicPr>
        <p:blipFill>
          <a:blip r:embed="rId6">
            <a:alphaModFix/>
          </a:blip>
          <a:stretch>
            <a:fillRect/>
          </a:stretch>
        </p:blipFill>
        <p:spPr>
          <a:xfrm>
            <a:off x="3411125" y="2527775"/>
            <a:ext cx="4531451" cy="2526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2"/>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Information Gain</a:t>
            </a:r>
            <a:endParaRPr sz="2400"/>
          </a:p>
        </p:txBody>
      </p:sp>
      <p:sp>
        <p:nvSpPr>
          <p:cNvPr id="485" name="Google Shape;485;p72"/>
          <p:cNvSpPr txBox="1"/>
          <p:nvPr/>
        </p:nvSpPr>
        <p:spPr>
          <a:xfrm>
            <a:off x="427250" y="859525"/>
            <a:ext cx="8217900" cy="17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E35"/>
                </a:solidFill>
              </a:rPr>
              <a:t>A chosen attribute </a:t>
            </a:r>
            <a:r>
              <a:rPr i="1" lang="en">
                <a:solidFill>
                  <a:srgbClr val="212E35"/>
                </a:solidFill>
              </a:rPr>
              <a:t>A</a:t>
            </a:r>
            <a:r>
              <a:rPr lang="en">
                <a:solidFill>
                  <a:srgbClr val="212E35"/>
                </a:solidFill>
              </a:rPr>
              <a:t>divides the training set </a:t>
            </a:r>
            <a:r>
              <a:rPr i="1" lang="en">
                <a:solidFill>
                  <a:srgbClr val="212E35"/>
                </a:solidFill>
              </a:rPr>
              <a:t>E</a:t>
            </a:r>
            <a:r>
              <a:rPr lang="en">
                <a:solidFill>
                  <a:srgbClr val="212E35"/>
                </a:solidFill>
              </a:rPr>
              <a:t>into subsets </a:t>
            </a:r>
            <a:r>
              <a:rPr i="1" lang="en">
                <a:solidFill>
                  <a:srgbClr val="212E35"/>
                </a:solidFill>
              </a:rPr>
              <a:t>E</a:t>
            </a:r>
            <a:r>
              <a:rPr baseline="-25000" i="1" lang="en">
                <a:solidFill>
                  <a:srgbClr val="212E35"/>
                </a:solidFill>
              </a:rPr>
              <a:t>1</a:t>
            </a:r>
            <a:r>
              <a:rPr lang="en">
                <a:solidFill>
                  <a:srgbClr val="212E35"/>
                </a:solidFill>
              </a:rPr>
              <a:t>, … , </a:t>
            </a:r>
            <a:r>
              <a:rPr i="1" lang="en">
                <a:solidFill>
                  <a:srgbClr val="212E35"/>
                </a:solidFill>
              </a:rPr>
              <a:t>E</a:t>
            </a:r>
            <a:r>
              <a:rPr baseline="-25000" i="1" lang="en">
                <a:solidFill>
                  <a:srgbClr val="212E35"/>
                </a:solidFill>
              </a:rPr>
              <a:t>v</a:t>
            </a:r>
            <a:r>
              <a:rPr lang="en">
                <a:solidFill>
                  <a:srgbClr val="212E35"/>
                </a:solidFill>
              </a:rPr>
              <a:t>according to their values for </a:t>
            </a:r>
            <a:r>
              <a:rPr i="1" lang="en">
                <a:solidFill>
                  <a:srgbClr val="212E35"/>
                </a:solidFill>
              </a:rPr>
              <a:t>A</a:t>
            </a:r>
            <a:r>
              <a:rPr lang="en">
                <a:solidFill>
                  <a:srgbClr val="212E35"/>
                </a:solidFill>
              </a:rPr>
              <a:t>, where </a:t>
            </a:r>
            <a:r>
              <a:rPr i="1" lang="en">
                <a:solidFill>
                  <a:srgbClr val="212E35"/>
                </a:solidFill>
              </a:rPr>
              <a:t>A</a:t>
            </a:r>
            <a:r>
              <a:rPr lang="en">
                <a:solidFill>
                  <a:srgbClr val="212E35"/>
                </a:solidFill>
              </a:rPr>
              <a:t>has </a:t>
            </a:r>
            <a:r>
              <a:rPr i="1" lang="en">
                <a:solidFill>
                  <a:srgbClr val="212E35"/>
                </a:solidFill>
              </a:rPr>
              <a:t>v</a:t>
            </a:r>
            <a:r>
              <a:rPr lang="en">
                <a:solidFill>
                  <a:srgbClr val="212E35"/>
                </a:solidFill>
              </a:rPr>
              <a:t>distinct values</a:t>
            </a:r>
            <a:endParaRPr>
              <a:solidFill>
                <a:srgbClr val="212E35"/>
              </a:solidFill>
            </a:endParaRPr>
          </a:p>
          <a:p>
            <a:pPr indent="0" lvl="0" marL="0" rtl="0" algn="l">
              <a:spcBef>
                <a:spcPts val="0"/>
              </a:spcBef>
              <a:spcAft>
                <a:spcPts val="0"/>
              </a:spcAft>
              <a:buNone/>
            </a:pPr>
            <a:r>
              <a:t/>
            </a:r>
            <a:endParaRPr>
              <a:solidFill>
                <a:srgbClr val="212E35"/>
              </a:solidFill>
            </a:endParaRPr>
          </a:p>
          <a:p>
            <a:pPr indent="0" lvl="0" marL="0" rtl="0" algn="l">
              <a:spcBef>
                <a:spcPts val="0"/>
              </a:spcBef>
              <a:spcAft>
                <a:spcPts val="0"/>
              </a:spcAft>
              <a:buNone/>
            </a:pPr>
            <a:r>
              <a:t/>
            </a:r>
            <a:endParaRPr>
              <a:solidFill>
                <a:srgbClr val="212E35"/>
              </a:solidFill>
            </a:endParaRPr>
          </a:p>
        </p:txBody>
      </p:sp>
      <p:sp>
        <p:nvSpPr>
          <p:cNvPr id="486" name="Google Shape;486;p72"/>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72"/>
          <p:cNvPicPr preferRelativeResize="0"/>
          <p:nvPr/>
        </p:nvPicPr>
        <p:blipFill>
          <a:blip r:embed="rId3">
            <a:alphaModFix/>
          </a:blip>
          <a:stretch>
            <a:fillRect/>
          </a:stretch>
        </p:blipFill>
        <p:spPr>
          <a:xfrm>
            <a:off x="2214550" y="1807175"/>
            <a:ext cx="4286250" cy="704850"/>
          </a:xfrm>
          <a:prstGeom prst="rect">
            <a:avLst/>
          </a:prstGeom>
          <a:noFill/>
          <a:ln>
            <a:noFill/>
          </a:ln>
        </p:spPr>
      </p:pic>
      <p:sp>
        <p:nvSpPr>
          <p:cNvPr id="488" name="Google Shape;488;p72"/>
          <p:cNvSpPr txBox="1"/>
          <p:nvPr/>
        </p:nvSpPr>
        <p:spPr>
          <a:xfrm>
            <a:off x="443725" y="2796575"/>
            <a:ext cx="8242800" cy="15249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a:solidFill>
                  <a:srgbClr val="212E35"/>
                </a:solidFill>
              </a:rPr>
              <a:t>Information Gain (IG) or reduction in entropy from the attribute test:</a:t>
            </a:r>
            <a:endParaRPr>
              <a:solidFill>
                <a:srgbClr val="212E35"/>
              </a:solidFill>
            </a:endParaRPr>
          </a:p>
          <a:p>
            <a:pPr indent="0" lvl="0" marL="0" rtl="0" algn="l">
              <a:spcBef>
                <a:spcPts val="1200"/>
              </a:spcBef>
              <a:spcAft>
                <a:spcPts val="0"/>
              </a:spcAft>
              <a:buNone/>
            </a:pPr>
            <a:r>
              <a:t/>
            </a:r>
            <a:endParaRPr/>
          </a:p>
        </p:txBody>
      </p:sp>
      <p:pic>
        <p:nvPicPr>
          <p:cNvPr id="489" name="Google Shape;489;p72"/>
          <p:cNvPicPr preferRelativeResize="0"/>
          <p:nvPr/>
        </p:nvPicPr>
        <p:blipFill>
          <a:blip r:embed="rId4">
            <a:alphaModFix/>
          </a:blip>
          <a:stretch>
            <a:fillRect/>
          </a:stretch>
        </p:blipFill>
        <p:spPr>
          <a:xfrm>
            <a:off x="2157400" y="3466188"/>
            <a:ext cx="4400550" cy="733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3"/>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Information Gain</a:t>
            </a:r>
            <a:endParaRPr sz="2400"/>
          </a:p>
        </p:txBody>
      </p:sp>
      <p:sp>
        <p:nvSpPr>
          <p:cNvPr id="495" name="Google Shape;495;p73"/>
          <p:cNvSpPr txBox="1"/>
          <p:nvPr/>
        </p:nvSpPr>
        <p:spPr>
          <a:xfrm>
            <a:off x="427250" y="859525"/>
            <a:ext cx="8217900" cy="17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12E35"/>
              </a:solidFill>
            </a:endParaRPr>
          </a:p>
        </p:txBody>
      </p:sp>
      <p:sp>
        <p:nvSpPr>
          <p:cNvPr id="496" name="Google Shape;496;p73"/>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73"/>
          <p:cNvPicPr preferRelativeResize="0"/>
          <p:nvPr/>
        </p:nvPicPr>
        <p:blipFill>
          <a:blip r:embed="rId3">
            <a:alphaModFix/>
          </a:blip>
          <a:stretch>
            <a:fillRect/>
          </a:stretch>
        </p:blipFill>
        <p:spPr>
          <a:xfrm>
            <a:off x="2214550" y="1807175"/>
            <a:ext cx="4286250" cy="704850"/>
          </a:xfrm>
          <a:prstGeom prst="rect">
            <a:avLst/>
          </a:prstGeom>
          <a:noFill/>
          <a:ln>
            <a:noFill/>
          </a:ln>
        </p:spPr>
      </p:pic>
      <p:sp>
        <p:nvSpPr>
          <p:cNvPr id="498" name="Google Shape;498;p73"/>
          <p:cNvSpPr txBox="1"/>
          <p:nvPr/>
        </p:nvSpPr>
        <p:spPr>
          <a:xfrm>
            <a:off x="443725" y="2796575"/>
            <a:ext cx="8242800" cy="15249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None/>
            </a:pPr>
            <a:r>
              <a:rPr lang="en">
                <a:solidFill>
                  <a:srgbClr val="212E35"/>
                </a:solidFill>
              </a:rPr>
              <a:t>Information Gain (IG) or reduction in entropy from the attribute test:</a:t>
            </a:r>
            <a:endParaRPr>
              <a:solidFill>
                <a:srgbClr val="212E35"/>
              </a:solidFill>
            </a:endParaRPr>
          </a:p>
          <a:p>
            <a:pPr indent="0" lvl="0" marL="0" rtl="0" algn="l">
              <a:spcBef>
                <a:spcPts val="1200"/>
              </a:spcBef>
              <a:spcAft>
                <a:spcPts val="0"/>
              </a:spcAft>
              <a:buNone/>
            </a:pPr>
            <a:r>
              <a:t/>
            </a:r>
            <a:endParaRPr/>
          </a:p>
        </p:txBody>
      </p:sp>
      <p:pic>
        <p:nvPicPr>
          <p:cNvPr id="499" name="Google Shape;499;p73"/>
          <p:cNvPicPr preferRelativeResize="0"/>
          <p:nvPr/>
        </p:nvPicPr>
        <p:blipFill>
          <a:blip r:embed="rId4">
            <a:alphaModFix/>
          </a:blip>
          <a:stretch>
            <a:fillRect/>
          </a:stretch>
        </p:blipFill>
        <p:spPr>
          <a:xfrm>
            <a:off x="2157400" y="3466188"/>
            <a:ext cx="4400550" cy="733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4"/>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Information Gain</a:t>
            </a:r>
            <a:endParaRPr sz="2400"/>
          </a:p>
        </p:txBody>
      </p:sp>
      <p:sp>
        <p:nvSpPr>
          <p:cNvPr id="505" name="Google Shape;505;p74"/>
          <p:cNvSpPr txBox="1"/>
          <p:nvPr/>
        </p:nvSpPr>
        <p:spPr>
          <a:xfrm>
            <a:off x="427250" y="859525"/>
            <a:ext cx="8217900" cy="17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E35"/>
                </a:solidFill>
              </a:rPr>
              <a:t>A chosen attribute </a:t>
            </a:r>
            <a:r>
              <a:rPr i="1" lang="en">
                <a:solidFill>
                  <a:srgbClr val="212E35"/>
                </a:solidFill>
              </a:rPr>
              <a:t>A</a:t>
            </a:r>
            <a:r>
              <a:rPr lang="en">
                <a:solidFill>
                  <a:srgbClr val="212E35"/>
                </a:solidFill>
              </a:rPr>
              <a:t>divides the training set </a:t>
            </a:r>
            <a:r>
              <a:rPr i="1" lang="en">
                <a:solidFill>
                  <a:srgbClr val="212E35"/>
                </a:solidFill>
              </a:rPr>
              <a:t>E</a:t>
            </a:r>
            <a:r>
              <a:rPr lang="en">
                <a:solidFill>
                  <a:srgbClr val="212E35"/>
                </a:solidFill>
              </a:rPr>
              <a:t>into subsets </a:t>
            </a:r>
            <a:r>
              <a:rPr i="1" lang="en">
                <a:solidFill>
                  <a:srgbClr val="212E35"/>
                </a:solidFill>
              </a:rPr>
              <a:t>E</a:t>
            </a:r>
            <a:r>
              <a:rPr baseline="-25000" i="1" lang="en">
                <a:solidFill>
                  <a:srgbClr val="212E35"/>
                </a:solidFill>
              </a:rPr>
              <a:t>1</a:t>
            </a:r>
            <a:r>
              <a:rPr lang="en">
                <a:solidFill>
                  <a:srgbClr val="212E35"/>
                </a:solidFill>
              </a:rPr>
              <a:t>, … , </a:t>
            </a:r>
            <a:r>
              <a:rPr i="1" lang="en">
                <a:solidFill>
                  <a:srgbClr val="212E35"/>
                </a:solidFill>
              </a:rPr>
              <a:t>E</a:t>
            </a:r>
            <a:r>
              <a:rPr baseline="-25000" i="1" lang="en">
                <a:solidFill>
                  <a:srgbClr val="212E35"/>
                </a:solidFill>
              </a:rPr>
              <a:t>v</a:t>
            </a:r>
            <a:r>
              <a:rPr lang="en">
                <a:solidFill>
                  <a:srgbClr val="212E35"/>
                </a:solidFill>
              </a:rPr>
              <a:t>according to their values for </a:t>
            </a:r>
            <a:r>
              <a:rPr i="1" lang="en">
                <a:solidFill>
                  <a:srgbClr val="212E35"/>
                </a:solidFill>
              </a:rPr>
              <a:t>A</a:t>
            </a:r>
            <a:r>
              <a:rPr lang="en">
                <a:solidFill>
                  <a:srgbClr val="212E35"/>
                </a:solidFill>
              </a:rPr>
              <a:t>, where </a:t>
            </a:r>
            <a:r>
              <a:rPr i="1" lang="en">
                <a:solidFill>
                  <a:srgbClr val="212E35"/>
                </a:solidFill>
              </a:rPr>
              <a:t>A</a:t>
            </a:r>
            <a:r>
              <a:rPr lang="en">
                <a:solidFill>
                  <a:srgbClr val="212E35"/>
                </a:solidFill>
              </a:rPr>
              <a:t>has </a:t>
            </a:r>
            <a:r>
              <a:rPr i="1" lang="en">
                <a:solidFill>
                  <a:srgbClr val="212E35"/>
                </a:solidFill>
              </a:rPr>
              <a:t>v</a:t>
            </a:r>
            <a:r>
              <a:rPr lang="en">
                <a:solidFill>
                  <a:srgbClr val="212E35"/>
                </a:solidFill>
              </a:rPr>
              <a:t>distinct values</a:t>
            </a:r>
            <a:endParaRPr>
              <a:solidFill>
                <a:srgbClr val="212E35"/>
              </a:solidFill>
            </a:endParaRPr>
          </a:p>
          <a:p>
            <a:pPr indent="0" lvl="0" marL="0" rtl="0" algn="l">
              <a:spcBef>
                <a:spcPts val="0"/>
              </a:spcBef>
              <a:spcAft>
                <a:spcPts val="0"/>
              </a:spcAft>
              <a:buNone/>
            </a:pPr>
            <a:r>
              <a:t/>
            </a:r>
            <a:endParaRPr>
              <a:solidFill>
                <a:srgbClr val="212E35"/>
              </a:solidFill>
            </a:endParaRPr>
          </a:p>
          <a:p>
            <a:pPr indent="0" lvl="0" marL="0" rtl="0" algn="l">
              <a:spcBef>
                <a:spcPts val="0"/>
              </a:spcBef>
              <a:spcAft>
                <a:spcPts val="0"/>
              </a:spcAft>
              <a:buNone/>
            </a:pPr>
            <a:r>
              <a:t/>
            </a:r>
            <a:endParaRPr>
              <a:solidFill>
                <a:srgbClr val="212E35"/>
              </a:solidFill>
            </a:endParaRPr>
          </a:p>
        </p:txBody>
      </p:sp>
      <p:sp>
        <p:nvSpPr>
          <p:cNvPr id="506" name="Google Shape;506;p74"/>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txBox="1"/>
          <p:nvPr/>
        </p:nvSpPr>
        <p:spPr>
          <a:xfrm>
            <a:off x="443725" y="2796575"/>
            <a:ext cx="82428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177800" rtl="0" algn="l">
              <a:lnSpc>
                <a:spcPct val="98181"/>
              </a:lnSpc>
              <a:spcBef>
                <a:spcPts val="0"/>
              </a:spcBef>
              <a:spcAft>
                <a:spcPts val="0"/>
              </a:spcAft>
              <a:buClr>
                <a:schemeClr val="dk1"/>
              </a:buClr>
              <a:buSzPts val="1100"/>
              <a:buFont typeface="Arial"/>
              <a:buNone/>
            </a:pPr>
            <a:r>
              <a:rPr i="1" lang="en">
                <a:solidFill>
                  <a:srgbClr val="212E35"/>
                </a:solidFill>
              </a:rPr>
              <a:t>Patrons</a:t>
            </a:r>
            <a:r>
              <a:rPr lang="en">
                <a:solidFill>
                  <a:srgbClr val="212E35"/>
                </a:solidFill>
              </a:rPr>
              <a:t>has the highest IG of all attributes and so is chosen by the DTL algorithm as the root</a:t>
            </a:r>
            <a:endParaRPr>
              <a:solidFill>
                <a:srgbClr val="212E35"/>
              </a:solidFill>
            </a:endParaRPr>
          </a:p>
          <a:p>
            <a:pPr indent="0" lvl="0" marL="0" rtl="0" algn="l">
              <a:spcBef>
                <a:spcPts val="1200"/>
              </a:spcBef>
              <a:spcAft>
                <a:spcPts val="0"/>
              </a:spcAft>
              <a:buNone/>
            </a:pPr>
            <a:r>
              <a:t/>
            </a:r>
            <a:endParaRPr/>
          </a:p>
        </p:txBody>
      </p:sp>
      <p:pic>
        <p:nvPicPr>
          <p:cNvPr id="508" name="Google Shape;508;p74"/>
          <p:cNvPicPr preferRelativeResize="0"/>
          <p:nvPr/>
        </p:nvPicPr>
        <p:blipFill>
          <a:blip r:embed="rId3">
            <a:alphaModFix/>
          </a:blip>
          <a:stretch>
            <a:fillRect/>
          </a:stretch>
        </p:blipFill>
        <p:spPr>
          <a:xfrm>
            <a:off x="1764775" y="1493413"/>
            <a:ext cx="5600700" cy="1019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5"/>
          <p:cNvSpPr txBox="1"/>
          <p:nvPr/>
        </p:nvSpPr>
        <p:spPr>
          <a:xfrm>
            <a:off x="311825" y="191850"/>
            <a:ext cx="6264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12E35"/>
                </a:solidFill>
              </a:rPr>
              <a:t>Decision Tree</a:t>
            </a:r>
            <a:endParaRPr sz="2400"/>
          </a:p>
        </p:txBody>
      </p:sp>
      <p:sp>
        <p:nvSpPr>
          <p:cNvPr id="514" name="Google Shape;514;p75"/>
          <p:cNvSpPr txBox="1"/>
          <p:nvPr/>
        </p:nvSpPr>
        <p:spPr>
          <a:xfrm>
            <a:off x="633300" y="3901100"/>
            <a:ext cx="66024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75"/>
          <p:cNvPicPr preferRelativeResize="0"/>
          <p:nvPr/>
        </p:nvPicPr>
        <p:blipFill>
          <a:blip r:embed="rId3">
            <a:alphaModFix/>
          </a:blip>
          <a:stretch>
            <a:fillRect/>
          </a:stretch>
        </p:blipFill>
        <p:spPr>
          <a:xfrm>
            <a:off x="1894450" y="1234475"/>
            <a:ext cx="4550025" cy="364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nvSpPr>
        <p:spPr>
          <a:xfrm>
            <a:off x="88850" y="69100"/>
            <a:ext cx="8944500" cy="4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Semi Supervised 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91" name="Google Shape;91;p19"/>
          <p:cNvSpPr txBox="1"/>
          <p:nvPr/>
        </p:nvSpPr>
        <p:spPr>
          <a:xfrm>
            <a:off x="177700" y="533100"/>
            <a:ext cx="8855700" cy="4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Semi-supervised machine learning is a combination of </a:t>
            </a:r>
            <a:r>
              <a:rPr lang="en" sz="1300">
                <a:solidFill>
                  <a:srgbClr val="2D8FE2"/>
                </a:solidFill>
                <a:highlight>
                  <a:srgbClr val="FFFFFF"/>
                </a:highlight>
                <a:uFill>
                  <a:noFill/>
                </a:uFill>
                <a:latin typeface="Roboto"/>
                <a:ea typeface="Roboto"/>
                <a:cs typeface="Roboto"/>
                <a:sym typeface="Roboto"/>
                <a:hlinkClick r:id="rId3"/>
              </a:rPr>
              <a:t>supervised</a:t>
            </a:r>
            <a:r>
              <a:rPr lang="en" sz="1300">
                <a:solidFill>
                  <a:srgbClr val="465275"/>
                </a:solidFill>
                <a:highlight>
                  <a:srgbClr val="FFFFFF"/>
                </a:highlight>
                <a:latin typeface="Roboto"/>
                <a:ea typeface="Roboto"/>
                <a:cs typeface="Roboto"/>
                <a:sym typeface="Roboto"/>
              </a:rPr>
              <a:t> and </a:t>
            </a:r>
            <a:r>
              <a:rPr lang="en" sz="1300">
                <a:solidFill>
                  <a:srgbClr val="2D8FE2"/>
                </a:solidFill>
                <a:highlight>
                  <a:srgbClr val="FFFFFF"/>
                </a:highlight>
                <a:uFill>
                  <a:noFill/>
                </a:uFill>
                <a:latin typeface="Roboto"/>
                <a:ea typeface="Roboto"/>
                <a:cs typeface="Roboto"/>
                <a:sym typeface="Roboto"/>
                <a:hlinkClick r:id="rId4"/>
              </a:rPr>
              <a:t>unsupervised machine learning</a:t>
            </a:r>
            <a:r>
              <a:rPr lang="en" sz="1300">
                <a:solidFill>
                  <a:srgbClr val="465275"/>
                </a:solidFill>
                <a:highlight>
                  <a:srgbClr val="FFFFFF"/>
                </a:highlight>
                <a:latin typeface="Roboto"/>
                <a:ea typeface="Roboto"/>
                <a:cs typeface="Roboto"/>
                <a:sym typeface="Roboto"/>
              </a:rPr>
              <a:t> methods.</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Train a </a:t>
            </a:r>
            <a:r>
              <a:rPr lang="en" sz="1300">
                <a:solidFill>
                  <a:srgbClr val="2D8FE2"/>
                </a:solidFill>
                <a:highlight>
                  <a:srgbClr val="FFFFFF"/>
                </a:highlight>
                <a:uFill>
                  <a:noFill/>
                </a:uFill>
                <a:latin typeface="Roboto"/>
                <a:ea typeface="Roboto"/>
                <a:cs typeface="Roboto"/>
                <a:sym typeface="Roboto"/>
                <a:hlinkClick r:id="rId5"/>
              </a:rPr>
              <a:t>machine learning</a:t>
            </a:r>
            <a:r>
              <a:rPr lang="en" sz="1300">
                <a:solidFill>
                  <a:srgbClr val="465275"/>
                </a:solidFill>
                <a:highlight>
                  <a:srgbClr val="FFFFFF"/>
                </a:highlight>
                <a:latin typeface="Roboto"/>
                <a:ea typeface="Roboto"/>
                <a:cs typeface="Roboto"/>
                <a:sym typeface="Roboto"/>
              </a:rPr>
              <a:t> </a:t>
            </a:r>
            <a:r>
              <a:rPr lang="en" sz="1300">
                <a:solidFill>
                  <a:srgbClr val="2D8FE2"/>
                </a:solidFill>
                <a:highlight>
                  <a:srgbClr val="FFFFFF"/>
                </a:highlight>
                <a:uFill>
                  <a:noFill/>
                </a:uFill>
                <a:latin typeface="Roboto"/>
                <a:ea typeface="Roboto"/>
                <a:cs typeface="Roboto"/>
                <a:sym typeface="Roboto"/>
                <a:hlinkClick r:id="rId6"/>
              </a:rPr>
              <a:t>algorithm</a:t>
            </a:r>
            <a:r>
              <a:rPr lang="en" sz="1300">
                <a:solidFill>
                  <a:srgbClr val="465275"/>
                </a:solidFill>
                <a:highlight>
                  <a:srgbClr val="FFFFFF"/>
                </a:highlight>
                <a:latin typeface="Roboto"/>
                <a:ea typeface="Roboto"/>
                <a:cs typeface="Roboto"/>
                <a:sym typeface="Roboto"/>
              </a:rPr>
              <a:t> on a “labeled” dataset in which each record includes the outcome information</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This allows the algorithm to deduce patterns and identify relationships between your </a:t>
            </a:r>
            <a:r>
              <a:rPr lang="en" sz="1300">
                <a:solidFill>
                  <a:srgbClr val="2D8FE2"/>
                </a:solidFill>
                <a:highlight>
                  <a:srgbClr val="FFFFFF"/>
                </a:highlight>
                <a:uFill>
                  <a:noFill/>
                </a:uFill>
                <a:latin typeface="Roboto"/>
                <a:ea typeface="Roboto"/>
                <a:cs typeface="Roboto"/>
                <a:sym typeface="Roboto"/>
                <a:hlinkClick r:id="rId7"/>
              </a:rPr>
              <a:t>target</a:t>
            </a:r>
            <a:r>
              <a:rPr lang="en" sz="1300">
                <a:solidFill>
                  <a:srgbClr val="465275"/>
                </a:solidFill>
                <a:highlight>
                  <a:srgbClr val="FFFFFF"/>
                </a:highlight>
                <a:latin typeface="Roboto"/>
                <a:ea typeface="Roboto"/>
                <a:cs typeface="Roboto"/>
                <a:sym typeface="Roboto"/>
              </a:rPr>
              <a:t> variable and the rest of the dataset based on information it already has</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rgbClr val="465275"/>
                </a:solidFill>
                <a:highlight>
                  <a:srgbClr val="FFFFFF"/>
                </a:highlight>
                <a:latin typeface="Roboto"/>
                <a:ea typeface="Roboto"/>
                <a:cs typeface="Roboto"/>
                <a:sym typeface="Roboto"/>
              </a:rPr>
              <a:t>In semi-supervised learning, an algorithm learns from a dataset that includes both labeled and unlabeled data, usually mostly unlabeled.</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nvSpPr>
        <p:spPr>
          <a:xfrm>
            <a:off x="88850" y="69100"/>
            <a:ext cx="8944500" cy="4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Reinforcement Machine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97" name="Google Shape;97;p20"/>
          <p:cNvSpPr txBox="1"/>
          <p:nvPr/>
        </p:nvSpPr>
        <p:spPr>
          <a:xfrm>
            <a:off x="177700" y="533100"/>
            <a:ext cx="8855700" cy="4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The Idea behind the Reinforcement learning is that an agent will learn from the environment by interacting with it and receiving rewards for performing an action</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pic>
        <p:nvPicPr>
          <p:cNvPr id="98" name="Google Shape;98;p20"/>
          <p:cNvPicPr preferRelativeResize="0"/>
          <p:nvPr/>
        </p:nvPicPr>
        <p:blipFill>
          <a:blip r:embed="rId3">
            <a:alphaModFix/>
          </a:blip>
          <a:stretch>
            <a:fillRect/>
          </a:stretch>
        </p:blipFill>
        <p:spPr>
          <a:xfrm>
            <a:off x="4784675" y="1954725"/>
            <a:ext cx="4114251" cy="214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nvSpPr>
        <p:spPr>
          <a:xfrm>
            <a:off x="88850" y="69100"/>
            <a:ext cx="8944500" cy="4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Reinforcement Learning Process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04" name="Google Shape;104;p21"/>
          <p:cNvSpPr txBox="1"/>
          <p:nvPr/>
        </p:nvSpPr>
        <p:spPr>
          <a:xfrm>
            <a:off x="177700" y="533100"/>
            <a:ext cx="8855700" cy="4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465275"/>
              </a:solidFill>
              <a:highlight>
                <a:srgbClr val="FFFFFF"/>
              </a:highlight>
              <a:latin typeface="Roboto"/>
              <a:ea typeface="Roboto"/>
              <a:cs typeface="Roboto"/>
              <a:sym typeface="Roboto"/>
            </a:endParaRPr>
          </a:p>
        </p:txBody>
      </p:sp>
      <p:pic>
        <p:nvPicPr>
          <p:cNvPr id="105" name="Google Shape;105;p21"/>
          <p:cNvPicPr preferRelativeResize="0"/>
          <p:nvPr/>
        </p:nvPicPr>
        <p:blipFill>
          <a:blip r:embed="rId3">
            <a:alphaModFix/>
          </a:blip>
          <a:stretch>
            <a:fillRect/>
          </a:stretch>
        </p:blipFill>
        <p:spPr>
          <a:xfrm>
            <a:off x="4933950" y="809550"/>
            <a:ext cx="3957575" cy="3810724"/>
          </a:xfrm>
          <a:prstGeom prst="rect">
            <a:avLst/>
          </a:prstGeom>
          <a:noFill/>
          <a:ln>
            <a:noFill/>
          </a:ln>
        </p:spPr>
      </p:pic>
      <p:sp>
        <p:nvSpPr>
          <p:cNvPr id="106" name="Google Shape;106;p21"/>
          <p:cNvSpPr txBox="1"/>
          <p:nvPr/>
        </p:nvSpPr>
        <p:spPr>
          <a:xfrm>
            <a:off x="256675" y="691075"/>
            <a:ext cx="4677300" cy="42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Let’s Say Your Agent is the small mouse and your opponent is a cat.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goal is to eat maximum amount of the cheese before being eaten by the cat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can see in the Diagram, it’s more probable to eat the cheese near us than the cheese close to the cat.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Consequence, the reward near the cat, even if it is bigger(more cheese), will be discounted.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